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09" r:id="rId1"/>
  </p:sldMasterIdLst>
  <p:notesMasterIdLst>
    <p:notesMasterId r:id="rId41"/>
  </p:notesMasterIdLst>
  <p:handoutMasterIdLst>
    <p:handoutMasterId r:id="rId42"/>
  </p:handoutMasterIdLst>
  <p:sldIdLst>
    <p:sldId id="256" r:id="rId2"/>
    <p:sldId id="302" r:id="rId3"/>
    <p:sldId id="335" r:id="rId4"/>
    <p:sldId id="311" r:id="rId5"/>
    <p:sldId id="312" r:id="rId6"/>
    <p:sldId id="257" r:id="rId7"/>
    <p:sldId id="330" r:id="rId8"/>
    <p:sldId id="261" r:id="rId9"/>
    <p:sldId id="332" r:id="rId10"/>
    <p:sldId id="258" r:id="rId11"/>
    <p:sldId id="329" r:id="rId12"/>
    <p:sldId id="316" r:id="rId13"/>
    <p:sldId id="318" r:id="rId14"/>
    <p:sldId id="319" r:id="rId15"/>
    <p:sldId id="321" r:id="rId16"/>
    <p:sldId id="322" r:id="rId17"/>
    <p:sldId id="320" r:id="rId18"/>
    <p:sldId id="269" r:id="rId19"/>
    <p:sldId id="272" r:id="rId20"/>
    <p:sldId id="273" r:id="rId21"/>
    <p:sldId id="274" r:id="rId22"/>
    <p:sldId id="277" r:id="rId23"/>
    <p:sldId id="279" r:id="rId24"/>
    <p:sldId id="331" r:id="rId25"/>
    <p:sldId id="294" r:id="rId26"/>
    <p:sldId id="290" r:id="rId27"/>
    <p:sldId id="292" r:id="rId28"/>
    <p:sldId id="308" r:id="rId29"/>
    <p:sldId id="309" r:id="rId30"/>
    <p:sldId id="333" r:id="rId31"/>
    <p:sldId id="307" r:id="rId32"/>
    <p:sldId id="286" r:id="rId33"/>
    <p:sldId id="266" r:id="rId34"/>
    <p:sldId id="268" r:id="rId35"/>
    <p:sldId id="265" r:id="rId36"/>
    <p:sldId id="300" r:id="rId37"/>
    <p:sldId id="326" r:id="rId38"/>
    <p:sldId id="296" r:id="rId39"/>
    <p:sldId id="327" r:id="rId4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clrMru>
    <a:srgbClr val="196A1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413"/>
    <p:restoredTop sz="94307"/>
  </p:normalViewPr>
  <p:slideViewPr>
    <p:cSldViewPr snapToGrid="0" snapToObjects="1">
      <p:cViewPr varScale="1">
        <p:scale>
          <a:sx n="119" d="100"/>
          <a:sy n="119" d="100"/>
        </p:scale>
        <p:origin x="2336" y="19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2ACC33-25F0-40BE-8478-99A303A992C2}"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E6691FBD-A535-49E7-BE51-CB0D7E017B56}">
      <dgm:prSet/>
      <dgm:spPr/>
      <dgm:t>
        <a:bodyPr/>
        <a:lstStyle/>
        <a:p>
          <a:r>
            <a:rPr lang="en-US" b="0" i="0" dirty="0"/>
            <a:t>The Michigan State University gunman became </a:t>
          </a:r>
          <a:r>
            <a:rPr lang="en-US" b="0" i="0" dirty="0">
              <a:solidFill>
                <a:srgbClr val="FF0000"/>
              </a:solidFill>
            </a:rPr>
            <a:t>bitter, isolated and “evil angry” </a:t>
          </a:r>
          <a:r>
            <a:rPr lang="en-US" b="0" i="0" dirty="0"/>
            <a:t>after his mother died from a stroke two years ago, according to his father Michael McRae, who spoke to CNN by phone in an interview Tuesday morning. </a:t>
          </a:r>
          <a:endParaRPr lang="en-US" dirty="0"/>
        </a:p>
      </dgm:t>
    </dgm:pt>
    <dgm:pt modelId="{804D105B-F129-4639-9520-C5F40DC03E4E}" type="parTrans" cxnId="{7CA4454D-E59F-4E7E-B27D-6889CD82DD14}">
      <dgm:prSet/>
      <dgm:spPr/>
      <dgm:t>
        <a:bodyPr/>
        <a:lstStyle/>
        <a:p>
          <a:endParaRPr lang="en-US"/>
        </a:p>
      </dgm:t>
    </dgm:pt>
    <dgm:pt modelId="{9C4E2651-D372-41F9-8247-DC8565E7BECF}" type="sibTrans" cxnId="{7CA4454D-E59F-4E7E-B27D-6889CD82DD14}">
      <dgm:prSet/>
      <dgm:spPr/>
      <dgm:t>
        <a:bodyPr/>
        <a:lstStyle/>
        <a:p>
          <a:endParaRPr lang="en-US"/>
        </a:p>
      </dgm:t>
    </dgm:pt>
    <dgm:pt modelId="{C69D2CC6-879E-4DE3-AE43-ACFAB6BDA9FB}">
      <dgm:prSet/>
      <dgm:spPr/>
      <dgm:t>
        <a:bodyPr/>
        <a:lstStyle/>
        <a:p>
          <a:r>
            <a:rPr lang="en-US" b="0" i="0" dirty="0"/>
            <a:t>“Ever since my wife died, my son began to change,” Michael McRae said. “He was getting more and more bitter. Angry and bitter. So angry. Evil angry … </a:t>
          </a:r>
          <a:r>
            <a:rPr lang="en-US" b="0" i="0" dirty="0">
              <a:solidFill>
                <a:srgbClr val="FF0000"/>
              </a:solidFill>
            </a:rPr>
            <a:t>He began to really let himself go. His teeth were falling out. He stopped cutting his hair. He looked like a wolf man.” </a:t>
          </a:r>
          <a:endParaRPr lang="en-US" dirty="0">
            <a:solidFill>
              <a:srgbClr val="FF0000"/>
            </a:solidFill>
          </a:endParaRPr>
        </a:p>
      </dgm:t>
    </dgm:pt>
    <dgm:pt modelId="{2DA47FA2-3856-402B-A924-9632E2A7EE4F}" type="parTrans" cxnId="{98B3803F-38AF-4DE1-A433-C4F42A6F5F8F}">
      <dgm:prSet/>
      <dgm:spPr/>
      <dgm:t>
        <a:bodyPr/>
        <a:lstStyle/>
        <a:p>
          <a:endParaRPr lang="en-US"/>
        </a:p>
      </dgm:t>
    </dgm:pt>
    <dgm:pt modelId="{606FD95F-826A-4C15-B106-8BBC706CA7C1}" type="sibTrans" cxnId="{98B3803F-38AF-4DE1-A433-C4F42A6F5F8F}">
      <dgm:prSet/>
      <dgm:spPr/>
      <dgm:t>
        <a:bodyPr/>
        <a:lstStyle/>
        <a:p>
          <a:endParaRPr lang="en-US"/>
        </a:p>
      </dgm:t>
    </dgm:pt>
    <dgm:pt modelId="{2541932C-A8E8-4591-91AB-43772F36FCC8}">
      <dgm:prSet/>
      <dgm:spPr/>
      <dgm:t>
        <a:bodyPr/>
        <a:lstStyle/>
        <a:p>
          <a:r>
            <a:rPr lang="en-US" b="0" i="0" dirty="0"/>
            <a:t>Anthony Dwayne</a:t>
          </a:r>
          <a:r>
            <a:rPr lang="en-US" b="1" i="0" dirty="0"/>
            <a:t> </a:t>
          </a:r>
          <a:r>
            <a:rPr lang="en-US" b="0" i="0" dirty="0"/>
            <a:t>McRae, 43, lived with his father in a small house in Lansing, Michigan. His father said his son had </a:t>
          </a:r>
          <a:r>
            <a:rPr lang="en-US" b="0" i="0" dirty="0">
              <a:solidFill>
                <a:srgbClr val="FF0000"/>
              </a:solidFill>
            </a:rPr>
            <a:t>trouble holding down a job and wasn’t employed</a:t>
          </a:r>
          <a:r>
            <a:rPr lang="en-US" b="0" i="0" dirty="0"/>
            <a:t>, but had worked for about seven years previously at a warehouse loading refrigerators into trucks.</a:t>
          </a:r>
          <a:endParaRPr lang="en-US" dirty="0"/>
        </a:p>
      </dgm:t>
    </dgm:pt>
    <dgm:pt modelId="{6BF328E2-E4C9-4F7C-A27B-CD74F4538508}" type="parTrans" cxnId="{A09FBC13-D63D-4C0E-AB33-64A8D8782CFD}">
      <dgm:prSet/>
      <dgm:spPr/>
      <dgm:t>
        <a:bodyPr/>
        <a:lstStyle/>
        <a:p>
          <a:endParaRPr lang="en-US"/>
        </a:p>
      </dgm:t>
    </dgm:pt>
    <dgm:pt modelId="{168B4F06-61E3-43B5-AF7A-CCDA22F536CC}" type="sibTrans" cxnId="{A09FBC13-D63D-4C0E-AB33-64A8D8782CFD}">
      <dgm:prSet/>
      <dgm:spPr/>
      <dgm:t>
        <a:bodyPr/>
        <a:lstStyle/>
        <a:p>
          <a:endParaRPr lang="en-US"/>
        </a:p>
      </dgm:t>
    </dgm:pt>
    <dgm:pt modelId="{7F8239C2-E65A-4BDA-BFE3-E93C07CA8291}">
      <dgm:prSet/>
      <dgm:spPr/>
      <dgm:t>
        <a:bodyPr/>
        <a:lstStyle/>
        <a:p>
          <a:r>
            <a:rPr lang="en-US" b="0" i="0" dirty="0"/>
            <a:t>McRae said his son’s </a:t>
          </a:r>
          <a:r>
            <a:rPr lang="en-US" b="0" i="0" dirty="0">
              <a:solidFill>
                <a:srgbClr val="FF0000"/>
              </a:solidFill>
            </a:rPr>
            <a:t>moods would turn quickly</a:t>
          </a:r>
          <a:r>
            <a:rPr lang="en-US" b="0" i="0" dirty="0"/>
            <a:t>, and he wouldn't speak with his father when he got angry.</a:t>
          </a:r>
          <a:endParaRPr lang="en-US" dirty="0"/>
        </a:p>
      </dgm:t>
    </dgm:pt>
    <dgm:pt modelId="{8062ED98-51FF-4651-AE50-FCFD4E19A75F}" type="parTrans" cxnId="{9E08E0EB-BC98-40F7-983C-06747C659E2D}">
      <dgm:prSet/>
      <dgm:spPr/>
      <dgm:t>
        <a:bodyPr/>
        <a:lstStyle/>
        <a:p>
          <a:endParaRPr lang="en-US"/>
        </a:p>
      </dgm:t>
    </dgm:pt>
    <dgm:pt modelId="{F5087B83-645C-41D1-9589-B29073185B38}" type="sibTrans" cxnId="{9E08E0EB-BC98-40F7-983C-06747C659E2D}">
      <dgm:prSet/>
      <dgm:spPr/>
      <dgm:t>
        <a:bodyPr/>
        <a:lstStyle/>
        <a:p>
          <a:endParaRPr lang="en-US"/>
        </a:p>
      </dgm:t>
    </dgm:pt>
    <dgm:pt modelId="{54D0705D-E1D5-6445-A7FC-5E6551FD09B0}" type="pres">
      <dgm:prSet presAssocID="{FB2ACC33-25F0-40BE-8478-99A303A992C2}" presName="vert0" presStyleCnt="0">
        <dgm:presLayoutVars>
          <dgm:dir/>
          <dgm:animOne val="branch"/>
          <dgm:animLvl val="lvl"/>
        </dgm:presLayoutVars>
      </dgm:prSet>
      <dgm:spPr/>
    </dgm:pt>
    <dgm:pt modelId="{023825F5-9C99-6443-BE11-56AA10B6E3B2}" type="pres">
      <dgm:prSet presAssocID="{E6691FBD-A535-49E7-BE51-CB0D7E017B56}" presName="thickLine" presStyleLbl="alignNode1" presStyleIdx="0" presStyleCnt="4"/>
      <dgm:spPr/>
    </dgm:pt>
    <dgm:pt modelId="{B8C0C387-7F98-C741-B584-551E91D82C79}" type="pres">
      <dgm:prSet presAssocID="{E6691FBD-A535-49E7-BE51-CB0D7E017B56}" presName="horz1" presStyleCnt="0"/>
      <dgm:spPr/>
    </dgm:pt>
    <dgm:pt modelId="{BF6BFA51-296F-664A-B0FE-4427925A7ABD}" type="pres">
      <dgm:prSet presAssocID="{E6691FBD-A535-49E7-BE51-CB0D7E017B56}" presName="tx1" presStyleLbl="revTx" presStyleIdx="0" presStyleCnt="4"/>
      <dgm:spPr/>
    </dgm:pt>
    <dgm:pt modelId="{45523576-69F8-1046-B1D7-9713DB990121}" type="pres">
      <dgm:prSet presAssocID="{E6691FBD-A535-49E7-BE51-CB0D7E017B56}" presName="vert1" presStyleCnt="0"/>
      <dgm:spPr/>
    </dgm:pt>
    <dgm:pt modelId="{3F58CF7A-843A-F64E-84A9-95A5F5E137E4}" type="pres">
      <dgm:prSet presAssocID="{C69D2CC6-879E-4DE3-AE43-ACFAB6BDA9FB}" presName="thickLine" presStyleLbl="alignNode1" presStyleIdx="1" presStyleCnt="4"/>
      <dgm:spPr/>
    </dgm:pt>
    <dgm:pt modelId="{A63011C6-ABC5-2B45-AD87-1B5AA9DDABC9}" type="pres">
      <dgm:prSet presAssocID="{C69D2CC6-879E-4DE3-AE43-ACFAB6BDA9FB}" presName="horz1" presStyleCnt="0"/>
      <dgm:spPr/>
    </dgm:pt>
    <dgm:pt modelId="{9BEDF6A1-928C-D142-8AE8-82AA2EE2E66F}" type="pres">
      <dgm:prSet presAssocID="{C69D2CC6-879E-4DE3-AE43-ACFAB6BDA9FB}" presName="tx1" presStyleLbl="revTx" presStyleIdx="1" presStyleCnt="4"/>
      <dgm:spPr/>
    </dgm:pt>
    <dgm:pt modelId="{66D8D7FF-A269-9743-BA75-004452AF5753}" type="pres">
      <dgm:prSet presAssocID="{C69D2CC6-879E-4DE3-AE43-ACFAB6BDA9FB}" presName="vert1" presStyleCnt="0"/>
      <dgm:spPr/>
    </dgm:pt>
    <dgm:pt modelId="{26A85107-CB12-3E4D-A2C0-1702838D573C}" type="pres">
      <dgm:prSet presAssocID="{2541932C-A8E8-4591-91AB-43772F36FCC8}" presName="thickLine" presStyleLbl="alignNode1" presStyleIdx="2" presStyleCnt="4"/>
      <dgm:spPr/>
    </dgm:pt>
    <dgm:pt modelId="{14789C21-450C-C34A-AF13-80143F87EE69}" type="pres">
      <dgm:prSet presAssocID="{2541932C-A8E8-4591-91AB-43772F36FCC8}" presName="horz1" presStyleCnt="0"/>
      <dgm:spPr/>
    </dgm:pt>
    <dgm:pt modelId="{313E56FF-72A1-C742-9702-8E4196AB248E}" type="pres">
      <dgm:prSet presAssocID="{2541932C-A8E8-4591-91AB-43772F36FCC8}" presName="tx1" presStyleLbl="revTx" presStyleIdx="2" presStyleCnt="4"/>
      <dgm:spPr/>
    </dgm:pt>
    <dgm:pt modelId="{73D7EB53-CDE3-DF4F-BCAC-19E7AFEE870A}" type="pres">
      <dgm:prSet presAssocID="{2541932C-A8E8-4591-91AB-43772F36FCC8}" presName="vert1" presStyleCnt="0"/>
      <dgm:spPr/>
    </dgm:pt>
    <dgm:pt modelId="{8A56E02C-4C22-D942-82A6-C558DA99854E}" type="pres">
      <dgm:prSet presAssocID="{7F8239C2-E65A-4BDA-BFE3-E93C07CA8291}" presName="thickLine" presStyleLbl="alignNode1" presStyleIdx="3" presStyleCnt="4"/>
      <dgm:spPr/>
    </dgm:pt>
    <dgm:pt modelId="{EEFBEDCA-C441-E244-AE7A-8948F6F45C34}" type="pres">
      <dgm:prSet presAssocID="{7F8239C2-E65A-4BDA-BFE3-E93C07CA8291}" presName="horz1" presStyleCnt="0"/>
      <dgm:spPr/>
    </dgm:pt>
    <dgm:pt modelId="{45AAFF7E-5F24-4A43-95A0-7229D372FD63}" type="pres">
      <dgm:prSet presAssocID="{7F8239C2-E65A-4BDA-BFE3-E93C07CA8291}" presName="tx1" presStyleLbl="revTx" presStyleIdx="3" presStyleCnt="4"/>
      <dgm:spPr/>
    </dgm:pt>
    <dgm:pt modelId="{11856A50-1963-BE4B-8D0B-E8AAD50E4782}" type="pres">
      <dgm:prSet presAssocID="{7F8239C2-E65A-4BDA-BFE3-E93C07CA8291}" presName="vert1" presStyleCnt="0"/>
      <dgm:spPr/>
    </dgm:pt>
  </dgm:ptLst>
  <dgm:cxnLst>
    <dgm:cxn modelId="{A09FBC13-D63D-4C0E-AB33-64A8D8782CFD}" srcId="{FB2ACC33-25F0-40BE-8478-99A303A992C2}" destId="{2541932C-A8E8-4591-91AB-43772F36FCC8}" srcOrd="2" destOrd="0" parTransId="{6BF328E2-E4C9-4F7C-A27B-CD74F4538508}" sibTransId="{168B4F06-61E3-43B5-AF7A-CCDA22F536CC}"/>
    <dgm:cxn modelId="{C0F4142C-B7AF-214F-B0FC-F973216DB3C4}" type="presOf" srcId="{FB2ACC33-25F0-40BE-8478-99A303A992C2}" destId="{54D0705D-E1D5-6445-A7FC-5E6551FD09B0}" srcOrd="0" destOrd="0" presId="urn:microsoft.com/office/officeart/2008/layout/LinedList"/>
    <dgm:cxn modelId="{98B3803F-38AF-4DE1-A433-C4F42A6F5F8F}" srcId="{FB2ACC33-25F0-40BE-8478-99A303A992C2}" destId="{C69D2CC6-879E-4DE3-AE43-ACFAB6BDA9FB}" srcOrd="1" destOrd="0" parTransId="{2DA47FA2-3856-402B-A924-9632E2A7EE4F}" sibTransId="{606FD95F-826A-4C15-B106-8BBC706CA7C1}"/>
    <dgm:cxn modelId="{6B9FAB43-CEE8-4E48-AC4D-C65348114CC1}" type="presOf" srcId="{E6691FBD-A535-49E7-BE51-CB0D7E017B56}" destId="{BF6BFA51-296F-664A-B0FE-4427925A7ABD}" srcOrd="0" destOrd="0" presId="urn:microsoft.com/office/officeart/2008/layout/LinedList"/>
    <dgm:cxn modelId="{7CA4454D-E59F-4E7E-B27D-6889CD82DD14}" srcId="{FB2ACC33-25F0-40BE-8478-99A303A992C2}" destId="{E6691FBD-A535-49E7-BE51-CB0D7E017B56}" srcOrd="0" destOrd="0" parTransId="{804D105B-F129-4639-9520-C5F40DC03E4E}" sibTransId="{9C4E2651-D372-41F9-8247-DC8565E7BECF}"/>
    <dgm:cxn modelId="{1B388563-B305-D04C-9E3B-D516D71B951A}" type="presOf" srcId="{7F8239C2-E65A-4BDA-BFE3-E93C07CA8291}" destId="{45AAFF7E-5F24-4A43-95A0-7229D372FD63}" srcOrd="0" destOrd="0" presId="urn:microsoft.com/office/officeart/2008/layout/LinedList"/>
    <dgm:cxn modelId="{F6840CC4-F37C-4F4A-9C76-03C36A179B42}" type="presOf" srcId="{C69D2CC6-879E-4DE3-AE43-ACFAB6BDA9FB}" destId="{9BEDF6A1-928C-D142-8AE8-82AA2EE2E66F}" srcOrd="0" destOrd="0" presId="urn:microsoft.com/office/officeart/2008/layout/LinedList"/>
    <dgm:cxn modelId="{0C42CEDC-9D4D-B347-BB69-6B9410680768}" type="presOf" srcId="{2541932C-A8E8-4591-91AB-43772F36FCC8}" destId="{313E56FF-72A1-C742-9702-8E4196AB248E}" srcOrd="0" destOrd="0" presId="urn:microsoft.com/office/officeart/2008/layout/LinedList"/>
    <dgm:cxn modelId="{9E08E0EB-BC98-40F7-983C-06747C659E2D}" srcId="{FB2ACC33-25F0-40BE-8478-99A303A992C2}" destId="{7F8239C2-E65A-4BDA-BFE3-E93C07CA8291}" srcOrd="3" destOrd="0" parTransId="{8062ED98-51FF-4651-AE50-FCFD4E19A75F}" sibTransId="{F5087B83-645C-41D1-9589-B29073185B38}"/>
    <dgm:cxn modelId="{1E5049C9-9751-1D41-9220-4B39FAB55BF4}" type="presParOf" srcId="{54D0705D-E1D5-6445-A7FC-5E6551FD09B0}" destId="{023825F5-9C99-6443-BE11-56AA10B6E3B2}" srcOrd="0" destOrd="0" presId="urn:microsoft.com/office/officeart/2008/layout/LinedList"/>
    <dgm:cxn modelId="{B62C952F-6A50-B54D-A20F-F404F8D7050A}" type="presParOf" srcId="{54D0705D-E1D5-6445-A7FC-5E6551FD09B0}" destId="{B8C0C387-7F98-C741-B584-551E91D82C79}" srcOrd="1" destOrd="0" presId="urn:microsoft.com/office/officeart/2008/layout/LinedList"/>
    <dgm:cxn modelId="{5EA997E3-9411-FD4E-B34F-F8990F0B0B25}" type="presParOf" srcId="{B8C0C387-7F98-C741-B584-551E91D82C79}" destId="{BF6BFA51-296F-664A-B0FE-4427925A7ABD}" srcOrd="0" destOrd="0" presId="urn:microsoft.com/office/officeart/2008/layout/LinedList"/>
    <dgm:cxn modelId="{6A268689-C3E1-6949-9A17-FD5F7A6023EA}" type="presParOf" srcId="{B8C0C387-7F98-C741-B584-551E91D82C79}" destId="{45523576-69F8-1046-B1D7-9713DB990121}" srcOrd="1" destOrd="0" presId="urn:microsoft.com/office/officeart/2008/layout/LinedList"/>
    <dgm:cxn modelId="{51FB915C-3B62-2C49-B9C6-2EC3C6CED159}" type="presParOf" srcId="{54D0705D-E1D5-6445-A7FC-5E6551FD09B0}" destId="{3F58CF7A-843A-F64E-84A9-95A5F5E137E4}" srcOrd="2" destOrd="0" presId="urn:microsoft.com/office/officeart/2008/layout/LinedList"/>
    <dgm:cxn modelId="{40BE6539-136C-A341-AB48-2D70A6A44ABB}" type="presParOf" srcId="{54D0705D-E1D5-6445-A7FC-5E6551FD09B0}" destId="{A63011C6-ABC5-2B45-AD87-1B5AA9DDABC9}" srcOrd="3" destOrd="0" presId="urn:microsoft.com/office/officeart/2008/layout/LinedList"/>
    <dgm:cxn modelId="{CC032BD1-EF1A-4F49-9B84-180BAD790839}" type="presParOf" srcId="{A63011C6-ABC5-2B45-AD87-1B5AA9DDABC9}" destId="{9BEDF6A1-928C-D142-8AE8-82AA2EE2E66F}" srcOrd="0" destOrd="0" presId="urn:microsoft.com/office/officeart/2008/layout/LinedList"/>
    <dgm:cxn modelId="{A1214011-BC37-2A40-B4A9-8D7CF2A97CD8}" type="presParOf" srcId="{A63011C6-ABC5-2B45-AD87-1B5AA9DDABC9}" destId="{66D8D7FF-A269-9743-BA75-004452AF5753}" srcOrd="1" destOrd="0" presId="urn:microsoft.com/office/officeart/2008/layout/LinedList"/>
    <dgm:cxn modelId="{F2639A29-E028-7548-8D05-2DEDBF5EE746}" type="presParOf" srcId="{54D0705D-E1D5-6445-A7FC-5E6551FD09B0}" destId="{26A85107-CB12-3E4D-A2C0-1702838D573C}" srcOrd="4" destOrd="0" presId="urn:microsoft.com/office/officeart/2008/layout/LinedList"/>
    <dgm:cxn modelId="{46F90498-F6A8-554E-AB24-23C34F5C8675}" type="presParOf" srcId="{54D0705D-E1D5-6445-A7FC-5E6551FD09B0}" destId="{14789C21-450C-C34A-AF13-80143F87EE69}" srcOrd="5" destOrd="0" presId="urn:microsoft.com/office/officeart/2008/layout/LinedList"/>
    <dgm:cxn modelId="{ADF303D5-D1CC-EE4A-93B3-B009195F088E}" type="presParOf" srcId="{14789C21-450C-C34A-AF13-80143F87EE69}" destId="{313E56FF-72A1-C742-9702-8E4196AB248E}" srcOrd="0" destOrd="0" presId="urn:microsoft.com/office/officeart/2008/layout/LinedList"/>
    <dgm:cxn modelId="{ED50535C-C95D-4E41-BBB3-F2525102F0C8}" type="presParOf" srcId="{14789C21-450C-C34A-AF13-80143F87EE69}" destId="{73D7EB53-CDE3-DF4F-BCAC-19E7AFEE870A}" srcOrd="1" destOrd="0" presId="urn:microsoft.com/office/officeart/2008/layout/LinedList"/>
    <dgm:cxn modelId="{D75FA274-D4C1-B445-9745-91262D6EE62A}" type="presParOf" srcId="{54D0705D-E1D5-6445-A7FC-5E6551FD09B0}" destId="{8A56E02C-4C22-D942-82A6-C558DA99854E}" srcOrd="6" destOrd="0" presId="urn:microsoft.com/office/officeart/2008/layout/LinedList"/>
    <dgm:cxn modelId="{F02CB057-F958-6F4E-A4B9-AB2B436C8819}" type="presParOf" srcId="{54D0705D-E1D5-6445-A7FC-5E6551FD09B0}" destId="{EEFBEDCA-C441-E244-AE7A-8948F6F45C34}" srcOrd="7" destOrd="0" presId="urn:microsoft.com/office/officeart/2008/layout/LinedList"/>
    <dgm:cxn modelId="{27AE631C-CA32-634C-9C59-10DBEF99287B}" type="presParOf" srcId="{EEFBEDCA-C441-E244-AE7A-8948F6F45C34}" destId="{45AAFF7E-5F24-4A43-95A0-7229D372FD63}" srcOrd="0" destOrd="0" presId="urn:microsoft.com/office/officeart/2008/layout/LinedList"/>
    <dgm:cxn modelId="{7225BE2E-A34F-3C4A-A250-B4B90A457DC3}" type="presParOf" srcId="{EEFBEDCA-C441-E244-AE7A-8948F6F45C34}" destId="{11856A50-1963-BE4B-8D0B-E8AAD50E478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32EFAD-94A6-4EDD-AC77-C8C28ECB1576}"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B16B42B8-025E-430D-A4E2-868B903149EE}">
      <dgm:prSet/>
      <dgm:spPr/>
      <dgm:t>
        <a:bodyPr/>
        <a:lstStyle/>
        <a:p>
          <a:r>
            <a:rPr lang="en-US" dirty="0"/>
            <a:t>Law enforcement agencies are frequently requested by schools, etc., for direction and presentations on strategies to confront an active shooter event. </a:t>
          </a:r>
          <a:r>
            <a:rPr lang="en-US" dirty="0">
              <a:solidFill>
                <a:srgbClr val="FFFF00"/>
              </a:solidFill>
            </a:rPr>
            <a:t>The CRASE course provides strategies, guidance and a proven plan for surviving an active shooter event. </a:t>
          </a:r>
        </a:p>
        <a:p>
          <a:r>
            <a:rPr lang="en-US" dirty="0"/>
            <a:t>Topics include the history and prevalence of active shooter events, civilian response options, medical issues, and considerations for conducting drills. </a:t>
          </a:r>
        </a:p>
      </dgm:t>
    </dgm:pt>
    <dgm:pt modelId="{3A580116-23C0-4FC5-87CF-AB9C4524CD9E}" type="parTrans" cxnId="{3DE094BD-9B55-4DA0-81C9-C82AD78402C2}">
      <dgm:prSet/>
      <dgm:spPr/>
      <dgm:t>
        <a:bodyPr/>
        <a:lstStyle/>
        <a:p>
          <a:endParaRPr lang="en-US"/>
        </a:p>
      </dgm:t>
    </dgm:pt>
    <dgm:pt modelId="{0B938A42-F182-4ADF-B40C-8DD0B350E4BD}" type="sibTrans" cxnId="{3DE094BD-9B55-4DA0-81C9-C82AD78402C2}">
      <dgm:prSet/>
      <dgm:spPr/>
      <dgm:t>
        <a:bodyPr/>
        <a:lstStyle/>
        <a:p>
          <a:endParaRPr lang="en-US"/>
        </a:p>
      </dgm:t>
    </dgm:pt>
    <dgm:pt modelId="{3E15250D-F9BE-4CE4-A790-6F8C0EEAD942}">
      <dgm:prSet/>
      <dgm:spPr/>
      <dgm:t>
        <a:bodyPr/>
        <a:lstStyle/>
        <a:p>
          <a:r>
            <a:rPr lang="en-US" dirty="0" err="1"/>
            <a:t>Alertt.org</a:t>
          </a:r>
          <a:r>
            <a:rPr lang="en-US" dirty="0"/>
            <a:t>:  Participants in this four (4) hour Train-the-Trainer course will receive a manual and PowerPoint presentation suitable for use in their own presentations.</a:t>
          </a:r>
        </a:p>
        <a:p>
          <a:endParaRPr lang="en-US" dirty="0"/>
        </a:p>
        <a:p>
          <a:r>
            <a:rPr lang="en-US" dirty="0">
              <a:solidFill>
                <a:srgbClr val="FFFF00"/>
              </a:solidFill>
            </a:rPr>
            <a:t>THIS COURSE IS FREE!!!!!!</a:t>
          </a:r>
          <a:br>
            <a:rPr lang="en-US" dirty="0"/>
          </a:br>
          <a:br>
            <a:rPr lang="en-US" dirty="0"/>
          </a:br>
          <a:endParaRPr lang="en-US" dirty="0"/>
        </a:p>
      </dgm:t>
    </dgm:pt>
    <dgm:pt modelId="{049D6597-5281-43AA-A00A-E6E68E75C0FD}" type="parTrans" cxnId="{BA687D2F-E967-4450-9993-42D6BBD490FD}">
      <dgm:prSet/>
      <dgm:spPr/>
      <dgm:t>
        <a:bodyPr/>
        <a:lstStyle/>
        <a:p>
          <a:endParaRPr lang="en-US"/>
        </a:p>
      </dgm:t>
    </dgm:pt>
    <dgm:pt modelId="{C67E3AF2-E6B2-4C5C-B0B2-4F78838689E8}" type="sibTrans" cxnId="{BA687D2F-E967-4450-9993-42D6BBD490FD}">
      <dgm:prSet/>
      <dgm:spPr/>
      <dgm:t>
        <a:bodyPr/>
        <a:lstStyle/>
        <a:p>
          <a:endParaRPr lang="en-US"/>
        </a:p>
      </dgm:t>
    </dgm:pt>
    <dgm:pt modelId="{0C4585ED-0123-4C48-8602-CB39AED5C3AB}" type="pres">
      <dgm:prSet presAssocID="{F632EFAD-94A6-4EDD-AC77-C8C28ECB1576}" presName="linear" presStyleCnt="0">
        <dgm:presLayoutVars>
          <dgm:animLvl val="lvl"/>
          <dgm:resizeHandles val="exact"/>
        </dgm:presLayoutVars>
      </dgm:prSet>
      <dgm:spPr/>
    </dgm:pt>
    <dgm:pt modelId="{4FA7A4A0-1951-5F46-ABE3-53D62CB98C5A}" type="pres">
      <dgm:prSet presAssocID="{B16B42B8-025E-430D-A4E2-868B903149EE}" presName="parentText" presStyleLbl="node1" presStyleIdx="0" presStyleCnt="2">
        <dgm:presLayoutVars>
          <dgm:chMax val="0"/>
          <dgm:bulletEnabled val="1"/>
        </dgm:presLayoutVars>
      </dgm:prSet>
      <dgm:spPr/>
    </dgm:pt>
    <dgm:pt modelId="{64EAADD5-FF98-FB40-88A6-F8258182410C}" type="pres">
      <dgm:prSet presAssocID="{0B938A42-F182-4ADF-B40C-8DD0B350E4BD}" presName="spacer" presStyleCnt="0"/>
      <dgm:spPr/>
    </dgm:pt>
    <dgm:pt modelId="{DA8E837F-E764-2149-9F3A-B7556C3A354D}" type="pres">
      <dgm:prSet presAssocID="{3E15250D-F9BE-4CE4-A790-6F8C0EEAD942}" presName="parentText" presStyleLbl="node1" presStyleIdx="1" presStyleCnt="2">
        <dgm:presLayoutVars>
          <dgm:chMax val="0"/>
          <dgm:bulletEnabled val="1"/>
        </dgm:presLayoutVars>
      </dgm:prSet>
      <dgm:spPr/>
    </dgm:pt>
  </dgm:ptLst>
  <dgm:cxnLst>
    <dgm:cxn modelId="{BA687D2F-E967-4450-9993-42D6BBD490FD}" srcId="{F632EFAD-94A6-4EDD-AC77-C8C28ECB1576}" destId="{3E15250D-F9BE-4CE4-A790-6F8C0EEAD942}" srcOrd="1" destOrd="0" parTransId="{049D6597-5281-43AA-A00A-E6E68E75C0FD}" sibTransId="{C67E3AF2-E6B2-4C5C-B0B2-4F78838689E8}"/>
    <dgm:cxn modelId="{BC0C5D94-C20E-1544-8CD2-F828C955CA89}" type="presOf" srcId="{B16B42B8-025E-430D-A4E2-868B903149EE}" destId="{4FA7A4A0-1951-5F46-ABE3-53D62CB98C5A}" srcOrd="0" destOrd="0" presId="urn:microsoft.com/office/officeart/2005/8/layout/vList2"/>
    <dgm:cxn modelId="{3DE094BD-9B55-4DA0-81C9-C82AD78402C2}" srcId="{F632EFAD-94A6-4EDD-AC77-C8C28ECB1576}" destId="{B16B42B8-025E-430D-A4E2-868B903149EE}" srcOrd="0" destOrd="0" parTransId="{3A580116-23C0-4FC5-87CF-AB9C4524CD9E}" sibTransId="{0B938A42-F182-4ADF-B40C-8DD0B350E4BD}"/>
    <dgm:cxn modelId="{5A6362E9-F402-1B4F-9A4C-A160F12DE66A}" type="presOf" srcId="{F632EFAD-94A6-4EDD-AC77-C8C28ECB1576}" destId="{0C4585ED-0123-4C48-8602-CB39AED5C3AB}" srcOrd="0" destOrd="0" presId="urn:microsoft.com/office/officeart/2005/8/layout/vList2"/>
    <dgm:cxn modelId="{BC7CD9F3-15BF-3A49-B24A-EFF2D041FC7F}" type="presOf" srcId="{3E15250D-F9BE-4CE4-A790-6F8C0EEAD942}" destId="{DA8E837F-E764-2149-9F3A-B7556C3A354D}" srcOrd="0" destOrd="0" presId="urn:microsoft.com/office/officeart/2005/8/layout/vList2"/>
    <dgm:cxn modelId="{283F7E39-ACCA-764F-97AF-FC925D2054E2}" type="presParOf" srcId="{0C4585ED-0123-4C48-8602-CB39AED5C3AB}" destId="{4FA7A4A0-1951-5F46-ABE3-53D62CB98C5A}" srcOrd="0" destOrd="0" presId="urn:microsoft.com/office/officeart/2005/8/layout/vList2"/>
    <dgm:cxn modelId="{D0B95712-7B26-C145-9DD5-A43B30869CB9}" type="presParOf" srcId="{0C4585ED-0123-4C48-8602-CB39AED5C3AB}" destId="{64EAADD5-FF98-FB40-88A6-F8258182410C}" srcOrd="1" destOrd="0" presId="urn:microsoft.com/office/officeart/2005/8/layout/vList2"/>
    <dgm:cxn modelId="{5AB82049-F0BA-A942-BAE7-D5F377FE153C}" type="presParOf" srcId="{0C4585ED-0123-4C48-8602-CB39AED5C3AB}" destId="{DA8E837F-E764-2149-9F3A-B7556C3A354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3825F5-9C99-6443-BE11-56AA10B6E3B2}">
      <dsp:nvSpPr>
        <dsp:cNvPr id="0" name=""/>
        <dsp:cNvSpPr/>
      </dsp:nvSpPr>
      <dsp:spPr>
        <a:xfrm>
          <a:off x="0" y="0"/>
          <a:ext cx="5175384"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6BFA51-296F-664A-B0FE-4427925A7ABD}">
      <dsp:nvSpPr>
        <dsp:cNvPr id="0" name=""/>
        <dsp:cNvSpPr/>
      </dsp:nvSpPr>
      <dsp:spPr>
        <a:xfrm>
          <a:off x="0" y="0"/>
          <a:ext cx="5175384"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dirty="0"/>
            <a:t>The Michigan State University gunman became </a:t>
          </a:r>
          <a:r>
            <a:rPr lang="en-US" sz="1700" b="0" i="0" kern="1200" dirty="0">
              <a:solidFill>
                <a:srgbClr val="FF0000"/>
              </a:solidFill>
            </a:rPr>
            <a:t>bitter, isolated and “evil angry” </a:t>
          </a:r>
          <a:r>
            <a:rPr lang="en-US" sz="1700" b="0" i="0" kern="1200" dirty="0"/>
            <a:t>after his mother died from a stroke two years ago, according to his father Michael McRae, who spoke to CNN by phone in an interview Tuesday morning. </a:t>
          </a:r>
          <a:endParaRPr lang="en-US" sz="1700" kern="1200" dirty="0"/>
        </a:p>
      </dsp:txBody>
      <dsp:txXfrm>
        <a:off x="0" y="0"/>
        <a:ext cx="5175384" cy="1384035"/>
      </dsp:txXfrm>
    </dsp:sp>
    <dsp:sp modelId="{3F58CF7A-843A-F64E-84A9-95A5F5E137E4}">
      <dsp:nvSpPr>
        <dsp:cNvPr id="0" name=""/>
        <dsp:cNvSpPr/>
      </dsp:nvSpPr>
      <dsp:spPr>
        <a:xfrm>
          <a:off x="0" y="1384035"/>
          <a:ext cx="5175384"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EDF6A1-928C-D142-8AE8-82AA2EE2E66F}">
      <dsp:nvSpPr>
        <dsp:cNvPr id="0" name=""/>
        <dsp:cNvSpPr/>
      </dsp:nvSpPr>
      <dsp:spPr>
        <a:xfrm>
          <a:off x="0" y="1384035"/>
          <a:ext cx="5175384"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dirty="0"/>
            <a:t>“Ever since my wife died, my son began to change,” Michael McRae said. “He was getting more and more bitter. Angry and bitter. So angry. Evil angry … </a:t>
          </a:r>
          <a:r>
            <a:rPr lang="en-US" sz="1700" b="0" i="0" kern="1200" dirty="0">
              <a:solidFill>
                <a:srgbClr val="FF0000"/>
              </a:solidFill>
            </a:rPr>
            <a:t>He began to really let himself go. His teeth were falling out. He stopped cutting his hair. He looked like a wolf man.” </a:t>
          </a:r>
          <a:endParaRPr lang="en-US" sz="1700" kern="1200" dirty="0">
            <a:solidFill>
              <a:srgbClr val="FF0000"/>
            </a:solidFill>
          </a:endParaRPr>
        </a:p>
      </dsp:txBody>
      <dsp:txXfrm>
        <a:off x="0" y="1384035"/>
        <a:ext cx="5175384" cy="1384035"/>
      </dsp:txXfrm>
    </dsp:sp>
    <dsp:sp modelId="{26A85107-CB12-3E4D-A2C0-1702838D573C}">
      <dsp:nvSpPr>
        <dsp:cNvPr id="0" name=""/>
        <dsp:cNvSpPr/>
      </dsp:nvSpPr>
      <dsp:spPr>
        <a:xfrm>
          <a:off x="0" y="2768070"/>
          <a:ext cx="5175384"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3E56FF-72A1-C742-9702-8E4196AB248E}">
      <dsp:nvSpPr>
        <dsp:cNvPr id="0" name=""/>
        <dsp:cNvSpPr/>
      </dsp:nvSpPr>
      <dsp:spPr>
        <a:xfrm>
          <a:off x="0" y="2768070"/>
          <a:ext cx="5175384"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dirty="0"/>
            <a:t>Anthony Dwayne</a:t>
          </a:r>
          <a:r>
            <a:rPr lang="en-US" sz="1700" b="1" i="0" kern="1200" dirty="0"/>
            <a:t> </a:t>
          </a:r>
          <a:r>
            <a:rPr lang="en-US" sz="1700" b="0" i="0" kern="1200" dirty="0"/>
            <a:t>McRae, 43, lived with his father in a small house in Lansing, Michigan. His father said his son had </a:t>
          </a:r>
          <a:r>
            <a:rPr lang="en-US" sz="1700" b="0" i="0" kern="1200" dirty="0">
              <a:solidFill>
                <a:srgbClr val="FF0000"/>
              </a:solidFill>
            </a:rPr>
            <a:t>trouble holding down a job and wasn’t employed</a:t>
          </a:r>
          <a:r>
            <a:rPr lang="en-US" sz="1700" b="0" i="0" kern="1200" dirty="0"/>
            <a:t>, but had worked for about seven years previously at a warehouse loading refrigerators into trucks.</a:t>
          </a:r>
          <a:endParaRPr lang="en-US" sz="1700" kern="1200" dirty="0"/>
        </a:p>
      </dsp:txBody>
      <dsp:txXfrm>
        <a:off x="0" y="2768070"/>
        <a:ext cx="5175384" cy="1384035"/>
      </dsp:txXfrm>
    </dsp:sp>
    <dsp:sp modelId="{8A56E02C-4C22-D942-82A6-C558DA99854E}">
      <dsp:nvSpPr>
        <dsp:cNvPr id="0" name=""/>
        <dsp:cNvSpPr/>
      </dsp:nvSpPr>
      <dsp:spPr>
        <a:xfrm>
          <a:off x="0" y="4152105"/>
          <a:ext cx="5175384"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AAFF7E-5F24-4A43-95A0-7229D372FD63}">
      <dsp:nvSpPr>
        <dsp:cNvPr id="0" name=""/>
        <dsp:cNvSpPr/>
      </dsp:nvSpPr>
      <dsp:spPr>
        <a:xfrm>
          <a:off x="0" y="4152105"/>
          <a:ext cx="5175384"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kern="1200" dirty="0"/>
            <a:t>McRae said his son’s </a:t>
          </a:r>
          <a:r>
            <a:rPr lang="en-US" sz="1700" b="0" i="0" kern="1200" dirty="0">
              <a:solidFill>
                <a:srgbClr val="FF0000"/>
              </a:solidFill>
            </a:rPr>
            <a:t>moods would turn quickly</a:t>
          </a:r>
          <a:r>
            <a:rPr lang="en-US" sz="1700" b="0" i="0" kern="1200" dirty="0"/>
            <a:t>, and he wouldn't speak with his father when he got angry.</a:t>
          </a:r>
          <a:endParaRPr lang="en-US" sz="1700" kern="1200" dirty="0"/>
        </a:p>
      </dsp:txBody>
      <dsp:txXfrm>
        <a:off x="0" y="4152105"/>
        <a:ext cx="5175384" cy="13840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A7A4A0-1951-5F46-ABE3-53D62CB98C5A}">
      <dsp:nvSpPr>
        <dsp:cNvPr id="0" name=""/>
        <dsp:cNvSpPr/>
      </dsp:nvSpPr>
      <dsp:spPr>
        <a:xfrm>
          <a:off x="0" y="412703"/>
          <a:ext cx="4697730" cy="231659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Law enforcement agencies are frequently requested by schools, etc., for direction and presentations on strategies to confront an active shooter event. </a:t>
          </a:r>
          <a:r>
            <a:rPr lang="en-US" sz="1600" kern="1200" dirty="0">
              <a:solidFill>
                <a:srgbClr val="FFFF00"/>
              </a:solidFill>
            </a:rPr>
            <a:t>The CRASE course provides strategies, guidance and a proven plan for surviving an active shooter event. </a:t>
          </a:r>
        </a:p>
        <a:p>
          <a:pPr marL="0" lvl="0" indent="0" algn="l" defTabSz="711200">
            <a:lnSpc>
              <a:spcPct val="90000"/>
            </a:lnSpc>
            <a:spcBef>
              <a:spcPct val="0"/>
            </a:spcBef>
            <a:spcAft>
              <a:spcPct val="35000"/>
            </a:spcAft>
            <a:buNone/>
          </a:pPr>
          <a:r>
            <a:rPr lang="en-US" sz="1600" kern="1200" dirty="0"/>
            <a:t>Topics include the history and prevalence of active shooter events, civilian response options, medical issues, and considerations for conducting drills. </a:t>
          </a:r>
        </a:p>
      </dsp:txBody>
      <dsp:txXfrm>
        <a:off x="113087" y="525790"/>
        <a:ext cx="4471556" cy="2090425"/>
      </dsp:txXfrm>
    </dsp:sp>
    <dsp:sp modelId="{DA8E837F-E764-2149-9F3A-B7556C3A354D}">
      <dsp:nvSpPr>
        <dsp:cNvPr id="0" name=""/>
        <dsp:cNvSpPr/>
      </dsp:nvSpPr>
      <dsp:spPr>
        <a:xfrm>
          <a:off x="0" y="2775383"/>
          <a:ext cx="4697730" cy="231659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err="1"/>
            <a:t>Alertt.org</a:t>
          </a:r>
          <a:r>
            <a:rPr lang="en-US" sz="1600" kern="1200" dirty="0"/>
            <a:t>:  Participants in this four (4) hour Train-the-Trainer course will receive a manual and PowerPoint presentation suitable for use in their own presentations.</a:t>
          </a:r>
        </a:p>
        <a:p>
          <a:pPr marL="0" lvl="0" indent="0" algn="l" defTabSz="711200">
            <a:lnSpc>
              <a:spcPct val="90000"/>
            </a:lnSpc>
            <a:spcBef>
              <a:spcPct val="0"/>
            </a:spcBef>
            <a:spcAft>
              <a:spcPct val="35000"/>
            </a:spcAft>
            <a:buNone/>
          </a:pPr>
          <a:endParaRPr lang="en-US" sz="1600" kern="1200" dirty="0"/>
        </a:p>
        <a:p>
          <a:pPr marL="0" lvl="0" indent="0" algn="l" defTabSz="711200">
            <a:lnSpc>
              <a:spcPct val="90000"/>
            </a:lnSpc>
            <a:spcBef>
              <a:spcPct val="0"/>
            </a:spcBef>
            <a:spcAft>
              <a:spcPct val="35000"/>
            </a:spcAft>
            <a:buNone/>
          </a:pPr>
          <a:r>
            <a:rPr lang="en-US" sz="1600" kern="1200" dirty="0">
              <a:solidFill>
                <a:srgbClr val="FFFF00"/>
              </a:solidFill>
            </a:rPr>
            <a:t>THIS COURSE IS FREE!!!!!!</a:t>
          </a:r>
          <a:br>
            <a:rPr lang="en-US" sz="1600" kern="1200" dirty="0"/>
          </a:br>
          <a:br>
            <a:rPr lang="en-US" sz="1600" kern="1200" dirty="0"/>
          </a:br>
          <a:endParaRPr lang="en-US" sz="1600" kern="1200" dirty="0"/>
        </a:p>
      </dsp:txBody>
      <dsp:txXfrm>
        <a:off x="113087" y="2888470"/>
        <a:ext cx="4471556" cy="209042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76300A81-C5D0-4F4F-80A1-70E0AD9D30FD}" type="datetimeFigureOut">
              <a:rPr lang="en-US" smtClean="0"/>
              <a:t>2/16/23</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17EF65F1-33BE-B94B-B977-9ED214FB5FE5}" type="slidenum">
              <a:rPr lang="en-US" smtClean="0"/>
              <a:t>‹#›</a:t>
            </a:fld>
            <a:endParaRPr lang="en-US" dirty="0"/>
          </a:p>
        </p:txBody>
      </p:sp>
    </p:spTree>
    <p:extLst>
      <p:ext uri="{BB962C8B-B14F-4D97-AF65-F5344CB8AC3E}">
        <p14:creationId xmlns:p14="http://schemas.microsoft.com/office/powerpoint/2010/main" val="27336329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C9B4D8E0-DC74-AE42-9260-85F289572227}" type="datetimeFigureOut">
              <a:rPr lang="en-US" smtClean="0"/>
              <a:t>2/16/23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5E795676-8D70-D94F-A4EF-93BB22AA25C8}" type="slidenum">
              <a:rPr lang="en-US" smtClean="0"/>
              <a:t>‹#›</a:t>
            </a:fld>
            <a:endParaRPr lang="en-US" dirty="0"/>
          </a:p>
        </p:txBody>
      </p:sp>
    </p:spTree>
    <p:extLst>
      <p:ext uri="{BB962C8B-B14F-4D97-AF65-F5344CB8AC3E}">
        <p14:creationId xmlns:p14="http://schemas.microsoft.com/office/powerpoint/2010/main" val="42550074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E795676-8D70-D94F-A4EF-93BB22AA25C8}" type="slidenum">
              <a:rPr lang="en-US" smtClean="0"/>
              <a:t>1</a:t>
            </a:fld>
            <a:endParaRPr lang="en-US" dirty="0"/>
          </a:p>
        </p:txBody>
      </p:sp>
    </p:spTree>
    <p:extLst>
      <p:ext uri="{BB962C8B-B14F-4D97-AF65-F5344CB8AC3E}">
        <p14:creationId xmlns:p14="http://schemas.microsoft.com/office/powerpoint/2010/main" val="2798265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Our MASS Conference, You Might Remember</a:t>
            </a:r>
            <a:r>
              <a:rPr lang="en-US" baseline="0" dirty="0"/>
              <a:t> This Definition</a:t>
            </a:r>
            <a:endParaRPr lang="en-US" dirty="0"/>
          </a:p>
        </p:txBody>
      </p:sp>
      <p:sp>
        <p:nvSpPr>
          <p:cNvPr id="4" name="Slide Number Placeholder 3"/>
          <p:cNvSpPr>
            <a:spLocks noGrp="1"/>
          </p:cNvSpPr>
          <p:nvPr>
            <p:ph type="sldNum" sz="quarter" idx="10"/>
          </p:nvPr>
        </p:nvSpPr>
        <p:spPr/>
        <p:txBody>
          <a:bodyPr/>
          <a:lstStyle/>
          <a:p>
            <a:fld id="{5E795676-8D70-D94F-A4EF-93BB22AA25C8}" type="slidenum">
              <a:rPr lang="en-US" smtClean="0"/>
              <a:t>6</a:t>
            </a:fld>
            <a:endParaRPr lang="en-US" dirty="0"/>
          </a:p>
        </p:txBody>
      </p:sp>
    </p:spTree>
    <p:extLst>
      <p:ext uri="{BB962C8B-B14F-4D97-AF65-F5344CB8AC3E}">
        <p14:creationId xmlns:p14="http://schemas.microsoft.com/office/powerpoint/2010/main" val="1616342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couple</a:t>
            </a:r>
            <a:r>
              <a:rPr lang="en-US" baseline="0" dirty="0"/>
              <a:t> of reasons why we need to revisit school safety measures.  Keeping our kids safe is number one, of course.  We spent a whole day on this process in June of 2018.  We had speakers from the FBI talking about the psychology of the AS, as well as break out sessions where we discussed the tactical response to an AS, working with the media, and a mini table top exercise.   But there are other reasons not discussed during our summer meeting</a:t>
            </a:r>
            <a:r>
              <a:rPr lang="mr-IN" baseline="0" dirty="0"/>
              <a:t>…</a:t>
            </a:r>
            <a:endParaRPr lang="en-US" dirty="0"/>
          </a:p>
        </p:txBody>
      </p:sp>
      <p:sp>
        <p:nvSpPr>
          <p:cNvPr id="4" name="Slide Number Placeholder 3"/>
          <p:cNvSpPr>
            <a:spLocks noGrp="1"/>
          </p:cNvSpPr>
          <p:nvPr>
            <p:ph type="sldNum" sz="quarter" idx="10"/>
          </p:nvPr>
        </p:nvSpPr>
        <p:spPr/>
        <p:txBody>
          <a:bodyPr/>
          <a:lstStyle/>
          <a:p>
            <a:fld id="{5E795676-8D70-D94F-A4EF-93BB22AA25C8}" type="slidenum">
              <a:rPr lang="en-US" smtClean="0"/>
              <a:t>18</a:t>
            </a:fld>
            <a:endParaRPr lang="en-US" dirty="0"/>
          </a:p>
        </p:txBody>
      </p:sp>
    </p:spTree>
    <p:extLst>
      <p:ext uri="{BB962C8B-B14F-4D97-AF65-F5344CB8AC3E}">
        <p14:creationId xmlns:p14="http://schemas.microsoft.com/office/powerpoint/2010/main" val="4232938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will you pay for this?</a:t>
            </a:r>
          </a:p>
        </p:txBody>
      </p:sp>
      <p:sp>
        <p:nvSpPr>
          <p:cNvPr id="4" name="Slide Number Placeholder 3"/>
          <p:cNvSpPr>
            <a:spLocks noGrp="1"/>
          </p:cNvSpPr>
          <p:nvPr>
            <p:ph type="sldNum" sz="quarter" idx="10"/>
          </p:nvPr>
        </p:nvSpPr>
        <p:spPr/>
        <p:txBody>
          <a:bodyPr/>
          <a:lstStyle/>
          <a:p>
            <a:fld id="{5E795676-8D70-D94F-A4EF-93BB22AA25C8}" type="slidenum">
              <a:rPr lang="en-US" smtClean="0"/>
              <a:t>21</a:t>
            </a:fld>
            <a:endParaRPr lang="en-US" dirty="0"/>
          </a:p>
        </p:txBody>
      </p:sp>
    </p:spTree>
    <p:extLst>
      <p:ext uri="{BB962C8B-B14F-4D97-AF65-F5344CB8AC3E}">
        <p14:creationId xmlns:p14="http://schemas.microsoft.com/office/powerpoint/2010/main" val="3179277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Yes, employees will sue you too.  They</a:t>
            </a:r>
            <a:r>
              <a:rPr lang="en-US" baseline="0" dirty="0"/>
              <a:t> will sue for not have a safe workplace (based on what you have and have not done).  Victim and victim families will sue because you failed to provide adequate security (you were negligent).  Again, this will be based on what you have and have not done, and to follow, what you could have prevented.</a:t>
            </a:r>
            <a:endParaRPr lang="en-US" dirty="0"/>
          </a:p>
        </p:txBody>
      </p:sp>
      <p:sp>
        <p:nvSpPr>
          <p:cNvPr id="4" name="Slide Number Placeholder 3"/>
          <p:cNvSpPr>
            <a:spLocks noGrp="1"/>
          </p:cNvSpPr>
          <p:nvPr>
            <p:ph type="sldNum" sz="quarter" idx="10"/>
          </p:nvPr>
        </p:nvSpPr>
        <p:spPr/>
        <p:txBody>
          <a:bodyPr/>
          <a:lstStyle/>
          <a:p>
            <a:fld id="{5E795676-8D70-D94F-A4EF-93BB22AA25C8}" type="slidenum">
              <a:rPr lang="en-US" smtClean="0"/>
              <a:t>22</a:t>
            </a:fld>
            <a:endParaRPr lang="en-US" dirty="0"/>
          </a:p>
        </p:txBody>
      </p:sp>
    </p:spTree>
    <p:extLst>
      <p:ext uri="{BB962C8B-B14F-4D97-AF65-F5344CB8AC3E}">
        <p14:creationId xmlns:p14="http://schemas.microsoft.com/office/powerpoint/2010/main" val="886042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Security</a:t>
            </a:r>
            <a:r>
              <a:rPr lang="en-US" baseline="0" dirty="0"/>
              <a:t> experts almost universally agree this is the most important part of your school safety plan.  If the shooter is in your school, then you have failed.  The threat assessment team may prevent the shooting from happening!</a:t>
            </a:r>
            <a:endParaRPr lang="en-US" dirty="0"/>
          </a:p>
        </p:txBody>
      </p:sp>
      <p:sp>
        <p:nvSpPr>
          <p:cNvPr id="4" name="Slide Number Placeholder 3"/>
          <p:cNvSpPr>
            <a:spLocks noGrp="1"/>
          </p:cNvSpPr>
          <p:nvPr>
            <p:ph type="sldNum" sz="quarter" idx="10"/>
          </p:nvPr>
        </p:nvSpPr>
        <p:spPr/>
        <p:txBody>
          <a:bodyPr/>
          <a:lstStyle/>
          <a:p>
            <a:fld id="{5E795676-8D70-D94F-A4EF-93BB22AA25C8}" type="slidenum">
              <a:rPr lang="en-US" smtClean="0"/>
              <a:t>25</a:t>
            </a:fld>
            <a:endParaRPr lang="en-US" dirty="0"/>
          </a:p>
        </p:txBody>
      </p:sp>
    </p:spTree>
    <p:extLst>
      <p:ext uri="{BB962C8B-B14F-4D97-AF65-F5344CB8AC3E}">
        <p14:creationId xmlns:p14="http://schemas.microsoft.com/office/powerpoint/2010/main" val="4041021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E795676-8D70-D94F-A4EF-93BB22AA25C8}" type="slidenum">
              <a:rPr lang="en-US" smtClean="0"/>
              <a:t>26</a:t>
            </a:fld>
            <a:endParaRPr lang="en-US" dirty="0"/>
          </a:p>
        </p:txBody>
      </p:sp>
    </p:spTree>
    <p:extLst>
      <p:ext uri="{BB962C8B-B14F-4D97-AF65-F5344CB8AC3E}">
        <p14:creationId xmlns:p14="http://schemas.microsoft.com/office/powerpoint/2010/main" val="3610834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CC62B7-ECAA-8C4C-B037-264C7D523531}" type="slidenum">
              <a:rPr lang="en-US" smtClean="0"/>
              <a:t>29</a:t>
            </a:fld>
            <a:endParaRPr lang="en-US"/>
          </a:p>
        </p:txBody>
      </p:sp>
    </p:spTree>
    <p:extLst>
      <p:ext uri="{BB962C8B-B14F-4D97-AF65-F5344CB8AC3E}">
        <p14:creationId xmlns:p14="http://schemas.microsoft.com/office/powerpoint/2010/main" val="1426752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E795676-8D70-D94F-A4EF-93BB22AA25C8}" type="slidenum">
              <a:rPr lang="en-US" smtClean="0"/>
              <a:t>35</a:t>
            </a:fld>
            <a:endParaRPr lang="en-US" dirty="0"/>
          </a:p>
        </p:txBody>
      </p:sp>
    </p:spTree>
    <p:extLst>
      <p:ext uri="{BB962C8B-B14F-4D97-AF65-F5344CB8AC3E}">
        <p14:creationId xmlns:p14="http://schemas.microsoft.com/office/powerpoint/2010/main" val="2188513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E2D29-DD7E-D64A-9A5B-23A47458322C}"/>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D5AECE81-35CD-394A-A8CA-859729C1FA41}"/>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63242339-BC0D-5946-A2F4-0C6B271FBA80}"/>
              </a:ext>
            </a:extLst>
          </p:cNvPr>
          <p:cNvSpPr>
            <a:spLocks noGrp="1"/>
          </p:cNvSpPr>
          <p:nvPr>
            <p:ph type="dt" sz="half" idx="10"/>
          </p:nvPr>
        </p:nvSpPr>
        <p:spPr/>
        <p:txBody>
          <a:bodyPr/>
          <a:lstStyle/>
          <a:p>
            <a:fld id="{0F4912CE-3F97-F54A-AA9C-FA558E4A92B2}" type="datetime1">
              <a:rPr lang="en-US" smtClean="0"/>
              <a:t>2/16/23</a:t>
            </a:fld>
            <a:endParaRPr lang="en-US" dirty="0"/>
          </a:p>
        </p:txBody>
      </p:sp>
      <p:sp>
        <p:nvSpPr>
          <p:cNvPr id="5" name="Footer Placeholder 4">
            <a:extLst>
              <a:ext uri="{FF2B5EF4-FFF2-40B4-BE49-F238E27FC236}">
                <a16:creationId xmlns:a16="http://schemas.microsoft.com/office/drawing/2014/main" id="{BE35D378-D73A-B44D-B603-FA08CC403FC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B4E6684-11C3-B845-BECF-E4C38692A3FA}"/>
              </a:ext>
            </a:extLst>
          </p:cNvPr>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1423501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75614-1323-7D4E-82CE-1DDA8B7CAF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D9B81A3-2301-E345-83CD-7E77B20319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2A94B4-1940-5641-8CB4-F9D0A626A3B4}"/>
              </a:ext>
            </a:extLst>
          </p:cNvPr>
          <p:cNvSpPr>
            <a:spLocks noGrp="1"/>
          </p:cNvSpPr>
          <p:nvPr>
            <p:ph type="dt" sz="half" idx="10"/>
          </p:nvPr>
        </p:nvSpPr>
        <p:spPr/>
        <p:txBody>
          <a:bodyPr/>
          <a:lstStyle/>
          <a:p>
            <a:fld id="{E42AE68E-3814-C648-B660-2446175B607C}" type="datetime1">
              <a:rPr lang="en-US" smtClean="0"/>
              <a:t>2/16/23</a:t>
            </a:fld>
            <a:endParaRPr lang="en-US" dirty="0"/>
          </a:p>
        </p:txBody>
      </p:sp>
      <p:sp>
        <p:nvSpPr>
          <p:cNvPr id="5" name="Footer Placeholder 4">
            <a:extLst>
              <a:ext uri="{FF2B5EF4-FFF2-40B4-BE49-F238E27FC236}">
                <a16:creationId xmlns:a16="http://schemas.microsoft.com/office/drawing/2014/main" id="{349B8A4E-B298-864C-A0A9-E7566FCF42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7185AE-FC31-6E4C-B100-6CA62D3D62D2}"/>
              </a:ext>
            </a:extLst>
          </p:cNvPr>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3734596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5A4AA7-407E-224E-9D02-7DAD8D2BA32D}"/>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AF1F72-C90E-E046-809F-4A77455E48E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E79C32-16CC-BA44-BE6A-5FE40CAF6EB3}"/>
              </a:ext>
            </a:extLst>
          </p:cNvPr>
          <p:cNvSpPr>
            <a:spLocks noGrp="1"/>
          </p:cNvSpPr>
          <p:nvPr>
            <p:ph type="dt" sz="half" idx="10"/>
          </p:nvPr>
        </p:nvSpPr>
        <p:spPr/>
        <p:txBody>
          <a:bodyPr/>
          <a:lstStyle/>
          <a:p>
            <a:fld id="{B239EAF9-C0FD-0540-B9D3-15E3FA23D041}" type="datetime1">
              <a:rPr lang="en-US" smtClean="0"/>
              <a:t>2/16/23</a:t>
            </a:fld>
            <a:endParaRPr lang="en-US" dirty="0"/>
          </a:p>
        </p:txBody>
      </p:sp>
      <p:sp>
        <p:nvSpPr>
          <p:cNvPr id="5" name="Footer Placeholder 4">
            <a:extLst>
              <a:ext uri="{FF2B5EF4-FFF2-40B4-BE49-F238E27FC236}">
                <a16:creationId xmlns:a16="http://schemas.microsoft.com/office/drawing/2014/main" id="{2B5E96BB-5C38-CB47-80E7-35CDD7CE3AD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E6D8D08-F65A-454C-A724-91BF09ECF6F3}"/>
              </a:ext>
            </a:extLst>
          </p:cNvPr>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1197118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2AFFC-CE81-8146-A56C-87AF68E7AE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70C985-CC5C-D542-86A3-C7FC871ABA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ED8E81-C542-7544-9851-F0F0286D0234}"/>
              </a:ext>
            </a:extLst>
          </p:cNvPr>
          <p:cNvSpPr>
            <a:spLocks noGrp="1"/>
          </p:cNvSpPr>
          <p:nvPr>
            <p:ph type="dt" sz="half" idx="10"/>
          </p:nvPr>
        </p:nvSpPr>
        <p:spPr/>
        <p:txBody>
          <a:bodyPr/>
          <a:lstStyle/>
          <a:p>
            <a:fld id="{EEF2E547-ED1F-F944-A881-1882504CEE1D}" type="datetime1">
              <a:rPr lang="en-US" smtClean="0"/>
              <a:t>2/16/23</a:t>
            </a:fld>
            <a:endParaRPr lang="en-US" dirty="0"/>
          </a:p>
        </p:txBody>
      </p:sp>
      <p:sp>
        <p:nvSpPr>
          <p:cNvPr id="5" name="Footer Placeholder 4">
            <a:extLst>
              <a:ext uri="{FF2B5EF4-FFF2-40B4-BE49-F238E27FC236}">
                <a16:creationId xmlns:a16="http://schemas.microsoft.com/office/drawing/2014/main" id="{531101DF-4451-7C4F-B2B6-445704B0EF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7A6D2DE-1B6A-4145-B312-45BFA349017E}"/>
              </a:ext>
            </a:extLst>
          </p:cNvPr>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747261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5737C-DC6F-9140-9E6E-78D672AA3F95}"/>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60F7237-5C52-844D-806D-45720059749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01F977C-AF4F-2440-A9CB-D6E517847CA1}"/>
              </a:ext>
            </a:extLst>
          </p:cNvPr>
          <p:cNvSpPr>
            <a:spLocks noGrp="1"/>
          </p:cNvSpPr>
          <p:nvPr>
            <p:ph type="dt" sz="half" idx="10"/>
          </p:nvPr>
        </p:nvSpPr>
        <p:spPr/>
        <p:txBody>
          <a:bodyPr/>
          <a:lstStyle/>
          <a:p>
            <a:fld id="{CAA15032-F026-474E-BB5F-755B8045AE5D}" type="datetime1">
              <a:rPr lang="en-US" smtClean="0"/>
              <a:t>2/16/23</a:t>
            </a:fld>
            <a:endParaRPr lang="en-US" dirty="0"/>
          </a:p>
        </p:txBody>
      </p:sp>
      <p:sp>
        <p:nvSpPr>
          <p:cNvPr id="5" name="Footer Placeholder 4">
            <a:extLst>
              <a:ext uri="{FF2B5EF4-FFF2-40B4-BE49-F238E27FC236}">
                <a16:creationId xmlns:a16="http://schemas.microsoft.com/office/drawing/2014/main" id="{A3FA2565-6CCA-4F4C-B826-2D64104730F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E53C0FD-D9F4-7949-BEB9-86F35ECAAC6C}"/>
              </a:ext>
            </a:extLst>
          </p:cNvPr>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400292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A04BF-195E-1C4D-979C-C9DB32DA5C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D480AF-A3F3-9342-8E11-3AC13255CDA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E4350EF-C240-9E49-87EB-E5B506993453}"/>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7FAA89-DB68-CD4C-89E7-C1999D427047}"/>
              </a:ext>
            </a:extLst>
          </p:cNvPr>
          <p:cNvSpPr>
            <a:spLocks noGrp="1"/>
          </p:cNvSpPr>
          <p:nvPr>
            <p:ph type="dt" sz="half" idx="10"/>
          </p:nvPr>
        </p:nvSpPr>
        <p:spPr/>
        <p:txBody>
          <a:bodyPr/>
          <a:lstStyle/>
          <a:p>
            <a:fld id="{2C808F57-7D0E-5C40-9D0A-489EA6CF2F77}" type="datetime1">
              <a:rPr lang="en-US" smtClean="0"/>
              <a:t>2/16/23</a:t>
            </a:fld>
            <a:endParaRPr lang="en-US" dirty="0"/>
          </a:p>
        </p:txBody>
      </p:sp>
      <p:sp>
        <p:nvSpPr>
          <p:cNvPr id="6" name="Footer Placeholder 5">
            <a:extLst>
              <a:ext uri="{FF2B5EF4-FFF2-40B4-BE49-F238E27FC236}">
                <a16:creationId xmlns:a16="http://schemas.microsoft.com/office/drawing/2014/main" id="{CBED7D04-4F3D-3B45-A47C-9710659FD15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3100BD2-B8F1-6D4F-A072-81B4D5BC4529}"/>
              </a:ext>
            </a:extLst>
          </p:cNvPr>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99768943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32A2A-6D48-AC49-8D1B-20D6CA86F0C5}"/>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71BE41-B2D2-D044-B889-96E59574BE8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DD00EE45-0069-B04D-ADFF-C524763FF4F8}"/>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CCA24F-2CBA-8346-A83D-8A03916B43F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99C6B39-D49A-7142-AA52-AFF144B4CAA0}"/>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F8A552F-8C17-CE4D-AFC4-C1E772365C65}"/>
              </a:ext>
            </a:extLst>
          </p:cNvPr>
          <p:cNvSpPr>
            <a:spLocks noGrp="1"/>
          </p:cNvSpPr>
          <p:nvPr>
            <p:ph type="dt" sz="half" idx="10"/>
          </p:nvPr>
        </p:nvSpPr>
        <p:spPr/>
        <p:txBody>
          <a:bodyPr/>
          <a:lstStyle/>
          <a:p>
            <a:fld id="{6FDD4610-7548-E442-9919-FD729EE59655}" type="datetime1">
              <a:rPr lang="en-US" smtClean="0"/>
              <a:t>2/16/23</a:t>
            </a:fld>
            <a:endParaRPr lang="en-US" dirty="0"/>
          </a:p>
        </p:txBody>
      </p:sp>
      <p:sp>
        <p:nvSpPr>
          <p:cNvPr id="8" name="Footer Placeholder 7">
            <a:extLst>
              <a:ext uri="{FF2B5EF4-FFF2-40B4-BE49-F238E27FC236}">
                <a16:creationId xmlns:a16="http://schemas.microsoft.com/office/drawing/2014/main" id="{8D6FCF60-ACCE-E74A-8BB6-8917F9034AF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30E5871-2668-7D46-A42A-5DD3A50C62AB}"/>
              </a:ext>
            </a:extLst>
          </p:cNvPr>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90839643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6B08A-DB68-9D4E-82AB-E421758992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178A83-5DE4-4841-A292-8A82BA1E1481}"/>
              </a:ext>
            </a:extLst>
          </p:cNvPr>
          <p:cNvSpPr>
            <a:spLocks noGrp="1"/>
          </p:cNvSpPr>
          <p:nvPr>
            <p:ph type="dt" sz="half" idx="10"/>
          </p:nvPr>
        </p:nvSpPr>
        <p:spPr/>
        <p:txBody>
          <a:bodyPr/>
          <a:lstStyle/>
          <a:p>
            <a:fld id="{6A4729B3-26F2-9F43-B311-C06600B30C74}" type="datetime1">
              <a:rPr lang="en-US" smtClean="0"/>
              <a:t>2/16/23</a:t>
            </a:fld>
            <a:endParaRPr lang="en-US" dirty="0"/>
          </a:p>
        </p:txBody>
      </p:sp>
      <p:sp>
        <p:nvSpPr>
          <p:cNvPr id="4" name="Footer Placeholder 3">
            <a:extLst>
              <a:ext uri="{FF2B5EF4-FFF2-40B4-BE49-F238E27FC236}">
                <a16:creationId xmlns:a16="http://schemas.microsoft.com/office/drawing/2014/main" id="{8543E053-6D25-1540-BF01-B314ED5AEEF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6ABD41E-E9F1-214E-B075-53EE48A38E87}"/>
              </a:ext>
            </a:extLst>
          </p:cNvPr>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2358568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B726F3-477A-DD4A-8B8D-248D69A05E92}"/>
              </a:ext>
            </a:extLst>
          </p:cNvPr>
          <p:cNvSpPr>
            <a:spLocks noGrp="1"/>
          </p:cNvSpPr>
          <p:nvPr>
            <p:ph type="dt" sz="half" idx="10"/>
          </p:nvPr>
        </p:nvSpPr>
        <p:spPr/>
        <p:txBody>
          <a:bodyPr/>
          <a:lstStyle/>
          <a:p>
            <a:fld id="{57A8023E-75AD-9540-901D-BC5FA74D1507}" type="datetime1">
              <a:rPr lang="en-US" smtClean="0"/>
              <a:t>2/16/23</a:t>
            </a:fld>
            <a:endParaRPr lang="en-US" dirty="0"/>
          </a:p>
        </p:txBody>
      </p:sp>
      <p:sp>
        <p:nvSpPr>
          <p:cNvPr id="3" name="Footer Placeholder 2">
            <a:extLst>
              <a:ext uri="{FF2B5EF4-FFF2-40B4-BE49-F238E27FC236}">
                <a16:creationId xmlns:a16="http://schemas.microsoft.com/office/drawing/2014/main" id="{24948D66-9D65-C843-B3D4-EC9D3BBA7D3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AA59670-8DE2-0C4B-8E5E-4E89F97FD894}"/>
              </a:ext>
            </a:extLst>
          </p:cNvPr>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2864008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51A3E-2AAC-BC4E-A3EA-AF089417B68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8ED396B-50A5-F24A-A0A9-E65EFB1A8FC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25E91F-A4DD-1543-9E79-14BFD8D9658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88BBB0F-F19F-0549-88DE-DB8945AABF01}"/>
              </a:ext>
            </a:extLst>
          </p:cNvPr>
          <p:cNvSpPr>
            <a:spLocks noGrp="1"/>
          </p:cNvSpPr>
          <p:nvPr>
            <p:ph type="dt" sz="half" idx="10"/>
          </p:nvPr>
        </p:nvSpPr>
        <p:spPr/>
        <p:txBody>
          <a:bodyPr/>
          <a:lstStyle/>
          <a:p>
            <a:fld id="{B72EB60B-FF51-0E48-8083-EFA8F092C736}" type="datetime1">
              <a:rPr lang="en-US" smtClean="0"/>
              <a:t>2/16/23</a:t>
            </a:fld>
            <a:endParaRPr lang="en-US" dirty="0"/>
          </a:p>
        </p:txBody>
      </p:sp>
      <p:sp>
        <p:nvSpPr>
          <p:cNvPr id="6" name="Footer Placeholder 5">
            <a:extLst>
              <a:ext uri="{FF2B5EF4-FFF2-40B4-BE49-F238E27FC236}">
                <a16:creationId xmlns:a16="http://schemas.microsoft.com/office/drawing/2014/main" id="{7AF1DAF3-37A6-9F44-99D2-F6760107DCE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5ABB22-F03D-5D47-8D93-F2CC4FF5886F}"/>
              </a:ext>
            </a:extLst>
          </p:cNvPr>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379866415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E31B6-43CA-5042-BF48-DC1E2365295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182926F-B70A-844A-AD23-A54FD88FFA5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966AD41-FC45-7D48-9DFA-3321426998D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607CA0A-71A3-F14F-84D9-C3599D3A43EE}"/>
              </a:ext>
            </a:extLst>
          </p:cNvPr>
          <p:cNvSpPr>
            <a:spLocks noGrp="1"/>
          </p:cNvSpPr>
          <p:nvPr>
            <p:ph type="dt" sz="half" idx="10"/>
          </p:nvPr>
        </p:nvSpPr>
        <p:spPr/>
        <p:txBody>
          <a:bodyPr/>
          <a:lstStyle/>
          <a:p>
            <a:fld id="{BAC95116-C19E-2745-A7FA-3A2EC44F46A0}" type="datetime1">
              <a:rPr lang="en-US" smtClean="0"/>
              <a:t>2/16/23</a:t>
            </a:fld>
            <a:endParaRPr lang="en-US" dirty="0"/>
          </a:p>
        </p:txBody>
      </p:sp>
      <p:sp>
        <p:nvSpPr>
          <p:cNvPr id="6" name="Footer Placeholder 5">
            <a:extLst>
              <a:ext uri="{FF2B5EF4-FFF2-40B4-BE49-F238E27FC236}">
                <a16:creationId xmlns:a16="http://schemas.microsoft.com/office/drawing/2014/main" id="{18B23764-1EB3-4943-9216-DF145D763A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4ADBED3-002B-4C4C-B3A9-6C2215E08B02}"/>
              </a:ext>
            </a:extLst>
          </p:cNvPr>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3396152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E1D13C-3567-1E4A-BA92-84F9B8B1AE1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B6F39D8-1EA3-094E-B615-4194F085971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C6DA6E-A5AC-C84A-A5B2-58AF484A42A5}"/>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F125D57-646D-C647-AFAB-6B82A07E56D0}" type="datetime1">
              <a:rPr lang="en-US" smtClean="0"/>
              <a:t>2/16/23</a:t>
            </a:fld>
            <a:endParaRPr lang="en-US" dirty="0"/>
          </a:p>
        </p:txBody>
      </p:sp>
      <p:sp>
        <p:nvSpPr>
          <p:cNvPr id="5" name="Footer Placeholder 4">
            <a:extLst>
              <a:ext uri="{FF2B5EF4-FFF2-40B4-BE49-F238E27FC236}">
                <a16:creationId xmlns:a16="http://schemas.microsoft.com/office/drawing/2014/main" id="{EBC25BBE-84D6-E645-9F6F-ED4005AE51E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6CDEEDB-E2F3-5F4E-BDAE-3258A4AD585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2586353019"/>
      </p:ext>
    </p:extLst>
  </p:cSld>
  <p:clrMap bg1="lt1" tx1="dk1" bg2="lt2" tx2="dk2" accent1="accent1" accent2="accent2" accent3="accent3" accent4="accent4" accent5="accent5" accent6="accent6" hlink="hlink" folHlink="folHlink"/>
  <p:sldLayoutIdLst>
    <p:sldLayoutId id="2147484310" r:id="rId1"/>
    <p:sldLayoutId id="2147484311" r:id="rId2"/>
    <p:sldLayoutId id="2147484312" r:id="rId3"/>
    <p:sldLayoutId id="2147484313" r:id="rId4"/>
    <p:sldLayoutId id="2147484314" r:id="rId5"/>
    <p:sldLayoutId id="2147484315" r:id="rId6"/>
    <p:sldLayoutId id="2147484316" r:id="rId7"/>
    <p:sldLayoutId id="2147484317" r:id="rId8"/>
    <p:sldLayoutId id="2147484318" r:id="rId9"/>
    <p:sldLayoutId id="2147484319" r:id="rId10"/>
    <p:sldLayoutId id="2147484320"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ready.gov/risk-assessment" TargetMode="External"/><Relationship Id="rId3" Type="http://schemas.openxmlformats.org/officeDocument/2006/relationships/hyperlink" Target="https://www.ready.gov/planning" TargetMode="External"/><Relationship Id="rId7" Type="http://schemas.openxmlformats.org/officeDocument/2006/relationships/hyperlink" Target="https://www.ready.gov/business/implementation/training" TargetMode="External"/><Relationship Id="rId2" Type="http://schemas.openxmlformats.org/officeDocument/2006/relationships/hyperlink" Target="https://www.ready.gov/business/program" TargetMode="External"/><Relationship Id="rId1" Type="http://schemas.openxmlformats.org/officeDocument/2006/relationships/slideLayout" Target="../slideLayouts/slideLayout2.xml"/><Relationship Id="rId6" Type="http://schemas.openxmlformats.org/officeDocument/2006/relationships/hyperlink" Target="https://www.ready.gov/business/implementation/incident" TargetMode="External"/><Relationship Id="rId5" Type="http://schemas.openxmlformats.org/officeDocument/2006/relationships/hyperlink" Target="https://www.ready.gov/performance-objectives" TargetMode="External"/><Relationship Id="rId4" Type="http://schemas.openxmlformats.org/officeDocument/2006/relationships/hyperlink" Target="https://www.ready.gov/business/testing" TargetMode="External"/><Relationship Id="rId9" Type="http://schemas.openxmlformats.org/officeDocument/2006/relationships/hyperlink" Target="https://www.ready.gov/business/implementation/resource"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legislature.ms.gov/legislation/measure-search/"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1.xml.rels><?xml version="1.0" encoding="UTF-8" standalone="yes"?>
<Relationships xmlns="http://schemas.openxmlformats.org/package/2006/relationships"><Relationship Id="rId3" Type="http://schemas.openxmlformats.org/officeDocument/2006/relationships/hyperlink" Target="https://4-h.org/wp-content/uploads/2020/06/4-H-Mental-Health-Report-6.1.20-FINAL.pdf" TargetMode="External"/><Relationship Id="rId2" Type="http://schemas.openxmlformats.org/officeDocument/2006/relationships/hyperlink" Target="https://stateofreform.com/news/2020/08/cdc-reports-one-in-four-young-adults-contemplated-suicide-during-covid-19-pandemic/"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k12ssdb.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Slide Background Fill">
            <a:extLst>
              <a:ext uri="{FF2B5EF4-FFF2-40B4-BE49-F238E27FC236}">
                <a16:creationId xmlns:a16="http://schemas.microsoft.com/office/drawing/2014/main" id="{1199FB19-8541-4759-8EF7-EDC2CC4F7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olor Cover">
            <a:extLst>
              <a:ext uri="{FF2B5EF4-FFF2-40B4-BE49-F238E27FC236}">
                <a16:creationId xmlns:a16="http://schemas.microsoft.com/office/drawing/2014/main" id="{977DAE03-AA57-4DFC-A48C-4B398674F5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1"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7" name="Group 12">
            <a:extLst>
              <a:ext uri="{FF2B5EF4-FFF2-40B4-BE49-F238E27FC236}">
                <a16:creationId xmlns:a16="http://schemas.microsoft.com/office/drawing/2014/main" id="{8DA108CA-BC8A-4BFB-B536-B84B669CF9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16" y="-2"/>
            <a:ext cx="2601176" cy="6858000"/>
            <a:chOff x="651279" y="598259"/>
            <a:chExt cx="10889442" cy="5680742"/>
          </a:xfrm>
        </p:grpSpPr>
        <p:sp>
          <p:nvSpPr>
            <p:cNvPr id="14" name="Color">
              <a:extLst>
                <a:ext uri="{FF2B5EF4-FFF2-40B4-BE49-F238E27FC236}">
                  <a16:creationId xmlns:a16="http://schemas.microsoft.com/office/drawing/2014/main" id="{CE39006E-0709-4783-A9E5-983AF424B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Color">
              <a:extLst>
                <a:ext uri="{FF2B5EF4-FFF2-40B4-BE49-F238E27FC236}">
                  <a16:creationId xmlns:a16="http://schemas.microsoft.com/office/drawing/2014/main" id="{A3C57BC9-A3BA-4129-B002-C8B0B8D41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descr="images.jpeg"/>
          <p:cNvPicPr>
            <a:picLocks noChangeAspect="1"/>
          </p:cNvPicPr>
          <p:nvPr/>
        </p:nvPicPr>
        <p:blipFill rotWithShape="1">
          <a:blip r:embed="rId3">
            <a:extLst>
              <a:ext uri="{28A0092B-C50C-407E-A947-70E740481C1C}">
                <a14:useLocalDpi xmlns:a14="http://schemas.microsoft.com/office/drawing/2010/main" val="0"/>
              </a:ext>
            </a:extLst>
          </a:blip>
          <a:srcRect r="2355" b="-1"/>
          <a:stretch/>
        </p:blipFill>
        <p:spPr>
          <a:xfrm>
            <a:off x="3210008" y="3128502"/>
            <a:ext cx="5446779" cy="3134236"/>
          </a:xfrm>
          <a:prstGeom prst="rect">
            <a:avLst/>
          </a:prstGeom>
        </p:spPr>
      </p:pic>
      <p:grpSp>
        <p:nvGrpSpPr>
          <p:cNvPr id="29" name="Group 16">
            <a:extLst>
              <a:ext uri="{FF2B5EF4-FFF2-40B4-BE49-F238E27FC236}">
                <a16:creationId xmlns:a16="http://schemas.microsoft.com/office/drawing/2014/main" id="{24710F69-5897-4F60-BCD4-6E7332313EF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1717" cy="6858000"/>
            <a:chOff x="0" y="0"/>
            <a:chExt cx="12188952" cy="6858000"/>
          </a:xfrm>
        </p:grpSpPr>
        <p:sp>
          <p:nvSpPr>
            <p:cNvPr id="18" name="Freeform: Shape 17">
              <a:extLst>
                <a:ext uri="{FF2B5EF4-FFF2-40B4-BE49-F238E27FC236}">
                  <a16:creationId xmlns:a16="http://schemas.microsoft.com/office/drawing/2014/main" id="{33A44526-6575-4E59-AA35-A19E9A286C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9A6934D0-A192-4568-BC15-F9E822EEDE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5170B23D-89B5-4765-AE06-68E681ED8F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4F6AF785-3532-4FAB-8864-8C2FB47D99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061C44A1-0005-4DE8-8796-ED6868B934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5D3C79A9-D880-41DB-9ACA-504316C4E1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48A2E299-C6C2-447B-8EF3-EDE6111986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rot="16200000">
            <a:off x="-994964" y="1943984"/>
            <a:ext cx="4468982" cy="2790395"/>
          </a:xfrm>
        </p:spPr>
        <p:txBody>
          <a:bodyPr anchor="ctr">
            <a:normAutofit/>
          </a:bodyPr>
          <a:lstStyle/>
          <a:p>
            <a:pPr algn="l"/>
            <a:r>
              <a:rPr lang="en-US" sz="4200" dirty="0">
                <a:solidFill>
                  <a:schemeClr val="bg1"/>
                </a:solidFill>
              </a:rPr>
              <a:t>School Security</a:t>
            </a:r>
          </a:p>
        </p:txBody>
      </p:sp>
      <p:sp>
        <p:nvSpPr>
          <p:cNvPr id="3" name="Subtitle 2"/>
          <p:cNvSpPr>
            <a:spLocks noGrp="1"/>
          </p:cNvSpPr>
          <p:nvPr>
            <p:ph type="subTitle" idx="1"/>
          </p:nvPr>
        </p:nvSpPr>
        <p:spPr>
          <a:xfrm>
            <a:off x="3210007" y="595263"/>
            <a:ext cx="5446779" cy="2386154"/>
          </a:xfrm>
        </p:spPr>
        <p:txBody>
          <a:bodyPr anchor="ctr">
            <a:normAutofit/>
          </a:bodyPr>
          <a:lstStyle/>
          <a:p>
            <a:pPr algn="l"/>
            <a:r>
              <a:rPr lang="en-US" dirty="0">
                <a:solidFill>
                  <a:schemeClr val="tx2"/>
                </a:solidFill>
              </a:rPr>
              <a:t>State Safety Requirements &amp; Litigation</a:t>
            </a:r>
          </a:p>
          <a:p>
            <a:pPr algn="l"/>
            <a:endParaRPr lang="en-US" dirty="0">
              <a:solidFill>
                <a:schemeClr val="tx2"/>
              </a:solidFill>
            </a:endParaRPr>
          </a:p>
          <a:p>
            <a:pPr algn="l"/>
            <a:endParaRPr lang="en-US" dirty="0">
              <a:solidFill>
                <a:schemeClr val="tx2"/>
              </a:solidFill>
            </a:endParaRPr>
          </a:p>
          <a:p>
            <a:pPr algn="l"/>
            <a:endParaRPr lang="en-US" dirty="0">
              <a:solidFill>
                <a:schemeClr val="tx2"/>
              </a:solidFill>
            </a:endParaRPr>
          </a:p>
        </p:txBody>
      </p:sp>
      <p:sp>
        <p:nvSpPr>
          <p:cNvPr id="5" name="Slide Number Placeholder 4">
            <a:extLst>
              <a:ext uri="{FF2B5EF4-FFF2-40B4-BE49-F238E27FC236}">
                <a16:creationId xmlns:a16="http://schemas.microsoft.com/office/drawing/2014/main" id="{8EAF334C-3189-0447-828A-7DA28324D488}"/>
              </a:ext>
            </a:extLst>
          </p:cNvPr>
          <p:cNvSpPr>
            <a:spLocks noGrp="1"/>
          </p:cNvSpPr>
          <p:nvPr>
            <p:ph type="sldNum" sz="quarter" idx="12"/>
          </p:nvPr>
        </p:nvSpPr>
        <p:spPr/>
        <p:txBody>
          <a:bodyPr/>
          <a:lstStyle/>
          <a:p>
            <a:fld id="{6E2D2B3B-882E-40F3-A32F-6DD516915044}" type="slidenum">
              <a:rPr lang="en-US" smtClean="0"/>
              <a:pPr/>
              <a:t>1</a:t>
            </a:fld>
            <a:endParaRPr lang="en-US" dirty="0"/>
          </a:p>
        </p:txBody>
      </p:sp>
    </p:spTree>
    <p:extLst>
      <p:ext uri="{BB962C8B-B14F-4D97-AF65-F5344CB8AC3E}">
        <p14:creationId xmlns:p14="http://schemas.microsoft.com/office/powerpoint/2010/main" val="2079879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8D436F-9ACD-4C92-AFC8-C934C527A6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0" y="0"/>
            <a:ext cx="4572000" cy="6858000"/>
          </a:xfrm>
          <a:prstGeom prst="rect">
            <a:avLst/>
          </a:pr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90538E0-A884-4E60-A6AB-77D830E2F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0108" y="0"/>
            <a:ext cx="349304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425871" y="3050434"/>
            <a:ext cx="2792200" cy="757130"/>
          </a:xfrm>
          <a:ln w="25400" cap="sq">
            <a:solidFill>
              <a:srgbClr val="FFFFFF"/>
            </a:solidFill>
            <a:miter lim="800000"/>
          </a:ln>
        </p:spPr>
        <p:txBody>
          <a:bodyPr wrap="square">
            <a:normAutofit/>
          </a:bodyPr>
          <a:lstStyle/>
          <a:p>
            <a:pPr algn="ctr"/>
            <a:r>
              <a:rPr lang="en-US" sz="2000">
                <a:solidFill>
                  <a:srgbClr val="FFFFFF"/>
                </a:solidFill>
              </a:rPr>
              <a:t>Where, How &amp; When Did The Assaults Occur?</a:t>
            </a:r>
          </a:p>
        </p:txBody>
      </p:sp>
      <p:sp>
        <p:nvSpPr>
          <p:cNvPr id="14" name="Rectangle 13">
            <a:extLst>
              <a:ext uri="{FF2B5EF4-FFF2-40B4-BE49-F238E27FC236}">
                <a16:creationId xmlns:a16="http://schemas.microsoft.com/office/drawing/2014/main" id="{DB0D7DD0-1C67-4D4C-9E06-678233DB84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90108" cy="6858000"/>
          </a:xfrm>
          <a:prstGeom prst="rect">
            <a:avLst/>
          </a:pr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p:cNvSpPr>
            <a:spLocks noGrp="1"/>
          </p:cNvSpPr>
          <p:nvPr>
            <p:ph sz="half" idx="1"/>
          </p:nvPr>
        </p:nvSpPr>
        <p:spPr>
          <a:xfrm>
            <a:off x="4968675" y="384898"/>
            <a:ext cx="3789799" cy="3044101"/>
          </a:xfrm>
        </p:spPr>
        <p:txBody>
          <a:bodyPr>
            <a:noAutofit/>
          </a:bodyPr>
          <a:lstStyle/>
          <a:p>
            <a:r>
              <a:rPr lang="en-US" sz="1400" dirty="0"/>
              <a:t>Where Did The Shootings Occur?</a:t>
            </a:r>
          </a:p>
          <a:p>
            <a:pPr lvl="1"/>
            <a:r>
              <a:rPr lang="en-US" sz="1400" dirty="0"/>
              <a:t>In The Classroom</a:t>
            </a:r>
          </a:p>
          <a:p>
            <a:pPr lvl="1"/>
            <a:r>
              <a:rPr lang="en-US" sz="1400" dirty="0"/>
              <a:t>In The Hallway</a:t>
            </a:r>
          </a:p>
          <a:p>
            <a:pPr lvl="1"/>
            <a:r>
              <a:rPr lang="en-US" sz="1400" dirty="0"/>
              <a:t>In The Gym</a:t>
            </a:r>
          </a:p>
          <a:p>
            <a:pPr lvl="1"/>
            <a:r>
              <a:rPr lang="en-US" sz="1400" dirty="0"/>
              <a:t>On The Track </a:t>
            </a:r>
          </a:p>
          <a:p>
            <a:pPr lvl="1"/>
            <a:r>
              <a:rPr lang="en-US" sz="1400" dirty="0"/>
              <a:t>Outside Of  The School Perimeter</a:t>
            </a:r>
          </a:p>
          <a:p>
            <a:pPr lvl="1"/>
            <a:r>
              <a:rPr lang="en-US" sz="1400" dirty="0"/>
              <a:t>In The Parking Lot</a:t>
            </a:r>
          </a:p>
          <a:p>
            <a:pPr lvl="1"/>
            <a:r>
              <a:rPr lang="en-US" sz="1400" dirty="0"/>
              <a:t>Outside The School Library</a:t>
            </a:r>
          </a:p>
          <a:p>
            <a:pPr lvl="1"/>
            <a:r>
              <a:rPr lang="en-US" sz="1400" dirty="0"/>
              <a:t>School Commons Area</a:t>
            </a:r>
          </a:p>
          <a:p>
            <a:pPr lvl="1"/>
            <a:r>
              <a:rPr lang="en-US" sz="1400" dirty="0"/>
              <a:t>School Cafeteria</a:t>
            </a:r>
          </a:p>
          <a:p>
            <a:pPr lvl="1"/>
            <a:r>
              <a:rPr lang="en-US" sz="1400" dirty="0"/>
              <a:t>Work-out Facilities</a:t>
            </a:r>
          </a:p>
          <a:p>
            <a:pPr lvl="1"/>
            <a:r>
              <a:rPr lang="en-US" sz="1400" dirty="0"/>
              <a:t>Restrooms</a:t>
            </a:r>
          </a:p>
        </p:txBody>
      </p:sp>
      <p:sp>
        <p:nvSpPr>
          <p:cNvPr id="5" name="Content Placeholder 4"/>
          <p:cNvSpPr>
            <a:spLocks noGrp="1"/>
          </p:cNvSpPr>
          <p:nvPr>
            <p:ph sz="half" idx="2"/>
          </p:nvPr>
        </p:nvSpPr>
        <p:spPr>
          <a:xfrm>
            <a:off x="4918913" y="3428999"/>
            <a:ext cx="3793048" cy="2546605"/>
          </a:xfrm>
        </p:spPr>
        <p:txBody>
          <a:bodyPr>
            <a:normAutofit/>
          </a:bodyPr>
          <a:lstStyle/>
          <a:p>
            <a:r>
              <a:rPr lang="en-US" sz="1400" dirty="0"/>
              <a:t>Types of Weapons Used:</a:t>
            </a:r>
          </a:p>
          <a:p>
            <a:pPr lvl="1"/>
            <a:r>
              <a:rPr lang="en-US" sz="1400" dirty="0"/>
              <a:t>Hunting Rifle</a:t>
            </a:r>
          </a:p>
          <a:p>
            <a:pPr lvl="1"/>
            <a:r>
              <a:rPr lang="en-US" sz="1400" dirty="0"/>
              <a:t>Handgun</a:t>
            </a:r>
          </a:p>
          <a:p>
            <a:pPr lvl="1"/>
            <a:r>
              <a:rPr lang="en-US" sz="1400" dirty="0"/>
              <a:t>Shotgun</a:t>
            </a:r>
          </a:p>
          <a:p>
            <a:pPr lvl="1"/>
            <a:r>
              <a:rPr lang="en-US" sz="1400" dirty="0"/>
              <a:t>Assault Rifle</a:t>
            </a:r>
          </a:p>
          <a:p>
            <a:pPr lvl="1"/>
            <a:r>
              <a:rPr lang="en-US" sz="1400" dirty="0"/>
              <a:t>Knife</a:t>
            </a:r>
          </a:p>
          <a:p>
            <a:r>
              <a:rPr lang="en-US" sz="1400" dirty="0"/>
              <a:t>When Did The Assaults Occur?</a:t>
            </a:r>
          </a:p>
          <a:p>
            <a:pPr lvl="1"/>
            <a:r>
              <a:rPr lang="en-US" sz="1400" dirty="0"/>
              <a:t>Before School</a:t>
            </a:r>
          </a:p>
          <a:p>
            <a:pPr lvl="1"/>
            <a:r>
              <a:rPr lang="en-US" sz="1400" dirty="0"/>
              <a:t>During School</a:t>
            </a:r>
          </a:p>
          <a:p>
            <a:pPr lvl="1"/>
            <a:r>
              <a:rPr lang="en-US" sz="1400" dirty="0"/>
              <a:t>After School</a:t>
            </a:r>
          </a:p>
          <a:p>
            <a:pPr marL="0" indent="0">
              <a:buNone/>
            </a:pPr>
            <a:endParaRPr lang="en-US" sz="1400" dirty="0"/>
          </a:p>
        </p:txBody>
      </p:sp>
      <p:sp>
        <p:nvSpPr>
          <p:cNvPr id="3" name="Slide Number Placeholder 2">
            <a:extLst>
              <a:ext uri="{FF2B5EF4-FFF2-40B4-BE49-F238E27FC236}">
                <a16:creationId xmlns:a16="http://schemas.microsoft.com/office/drawing/2014/main" id="{73F78AA1-6AE9-BB4F-8480-753B46821ABC}"/>
              </a:ext>
            </a:extLst>
          </p:cNvPr>
          <p:cNvSpPr>
            <a:spLocks noGrp="1"/>
          </p:cNvSpPr>
          <p:nvPr>
            <p:ph type="sldNum" sz="quarter" idx="12"/>
          </p:nvPr>
        </p:nvSpPr>
        <p:spPr/>
        <p:txBody>
          <a:bodyPr/>
          <a:lstStyle/>
          <a:p>
            <a:fld id="{6E2D2B3B-882E-40F3-A32F-6DD516915044}" type="slidenum">
              <a:rPr lang="en-US" smtClean="0"/>
              <a:pPr/>
              <a:t>10</a:t>
            </a:fld>
            <a:endParaRPr lang="en-US" dirty="0"/>
          </a:p>
        </p:txBody>
      </p:sp>
    </p:spTree>
    <p:extLst>
      <p:ext uri="{BB962C8B-B14F-4D97-AF65-F5344CB8AC3E}">
        <p14:creationId xmlns:p14="http://schemas.microsoft.com/office/powerpoint/2010/main" val="3180450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4155C20-3F0E-4576-8A0B-C345B62312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 name="Title 2">
            <a:extLst>
              <a:ext uri="{FF2B5EF4-FFF2-40B4-BE49-F238E27FC236}">
                <a16:creationId xmlns:a16="http://schemas.microsoft.com/office/drawing/2014/main" id="{3E00ABFD-C9C8-D34C-9AF1-748A107D3906}"/>
              </a:ext>
            </a:extLst>
          </p:cNvPr>
          <p:cNvSpPr>
            <a:spLocks noGrp="1"/>
          </p:cNvSpPr>
          <p:nvPr>
            <p:ph type="title"/>
          </p:nvPr>
        </p:nvSpPr>
        <p:spPr>
          <a:xfrm>
            <a:off x="350047" y="1598246"/>
            <a:ext cx="3415994" cy="5034817"/>
          </a:xfrm>
        </p:spPr>
        <p:txBody>
          <a:bodyPr vert="horz" lIns="91440" tIns="45720" rIns="91440" bIns="45720" rtlCol="0" anchor="t">
            <a:normAutofit/>
          </a:bodyPr>
          <a:lstStyle/>
          <a:p>
            <a:pPr defTabSz="914400"/>
            <a:r>
              <a:rPr lang="en-US" sz="7000" kern="1200">
                <a:solidFill>
                  <a:srgbClr val="FFFFFF"/>
                </a:solidFill>
                <a:latin typeface="+mj-lt"/>
                <a:ea typeface="+mj-ea"/>
                <a:cs typeface="+mj-cs"/>
              </a:rPr>
              <a:t>Why Have Active Shooter Drills?</a:t>
            </a:r>
          </a:p>
        </p:txBody>
      </p:sp>
      <p:sp>
        <p:nvSpPr>
          <p:cNvPr id="4" name="Content Placeholder 3">
            <a:extLst>
              <a:ext uri="{FF2B5EF4-FFF2-40B4-BE49-F238E27FC236}">
                <a16:creationId xmlns:a16="http://schemas.microsoft.com/office/drawing/2014/main" id="{07F5A798-88BE-E34C-BECA-4727CFDC9302}"/>
              </a:ext>
            </a:extLst>
          </p:cNvPr>
          <p:cNvSpPr>
            <a:spLocks noGrp="1"/>
          </p:cNvSpPr>
          <p:nvPr>
            <p:ph idx="1"/>
          </p:nvPr>
        </p:nvSpPr>
        <p:spPr>
          <a:xfrm>
            <a:off x="4344745" y="1590840"/>
            <a:ext cx="3757880" cy="5007531"/>
          </a:xfrm>
        </p:spPr>
        <p:txBody>
          <a:bodyPr vert="horz" lIns="91440" tIns="45720" rIns="91440" bIns="45720" rtlCol="0">
            <a:normAutofit/>
          </a:bodyPr>
          <a:lstStyle/>
          <a:p>
            <a:pPr marL="0" indent="0" defTabSz="914400">
              <a:spcBef>
                <a:spcPts val="1000"/>
              </a:spcBef>
              <a:buNone/>
            </a:pPr>
            <a:r>
              <a:rPr lang="en-US" sz="3800" kern="1200" dirty="0">
                <a:solidFill>
                  <a:srgbClr val="FFFFFF"/>
                </a:solidFill>
                <a:latin typeface="+mn-lt"/>
                <a:ea typeface="+mn-ea"/>
                <a:cs typeface="+mn-cs"/>
              </a:rPr>
              <a:t>To Build Familiarity (Muscle Memory) With The Response Protocols.</a:t>
            </a:r>
          </a:p>
        </p:txBody>
      </p:sp>
      <p:sp>
        <p:nvSpPr>
          <p:cNvPr id="2" name="Slide Number Placeholder 1">
            <a:extLst>
              <a:ext uri="{FF2B5EF4-FFF2-40B4-BE49-F238E27FC236}">
                <a16:creationId xmlns:a16="http://schemas.microsoft.com/office/drawing/2014/main" id="{77BF2F79-3CD2-1044-BC30-F4F099E3BE43}"/>
              </a:ext>
            </a:extLst>
          </p:cNvPr>
          <p:cNvSpPr>
            <a:spLocks noGrp="1"/>
          </p:cNvSpPr>
          <p:nvPr>
            <p:ph type="sldNum" sz="quarter" idx="12"/>
          </p:nvPr>
        </p:nvSpPr>
        <p:spPr>
          <a:xfrm>
            <a:off x="6457950" y="224937"/>
            <a:ext cx="2057400" cy="365125"/>
          </a:xfrm>
        </p:spPr>
        <p:txBody>
          <a:bodyPr vert="horz" lIns="91440" tIns="45720" rIns="91440" bIns="45720" rtlCol="0" anchor="ctr">
            <a:normAutofit/>
          </a:bodyPr>
          <a:lstStyle/>
          <a:p>
            <a:pPr>
              <a:spcAft>
                <a:spcPts val="600"/>
              </a:spcAft>
            </a:pPr>
            <a:fld id="{6E2D2B3B-882E-40F3-A32F-6DD516915044}" type="slidenum">
              <a:rPr lang="en-US" sz="1200">
                <a:solidFill>
                  <a:srgbClr val="FFFFFF"/>
                </a:solidFill>
              </a:rPr>
              <a:pPr>
                <a:spcAft>
                  <a:spcPts val="600"/>
                </a:spcAft>
              </a:pPr>
              <a:t>11</a:t>
            </a:fld>
            <a:endParaRPr lang="en-US" sz="1200">
              <a:solidFill>
                <a:srgbClr val="FFFFFF"/>
              </a:solidFill>
            </a:endParaRPr>
          </a:p>
        </p:txBody>
      </p:sp>
      <p:cxnSp>
        <p:nvCxnSpPr>
          <p:cNvPr id="11" name="Straight Connector 10">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85491" y="1589368"/>
            <a:ext cx="0" cy="5259754"/>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3" name="Graphic 21">
            <a:extLst>
              <a:ext uri="{FF2B5EF4-FFF2-40B4-BE49-F238E27FC236}">
                <a16:creationId xmlns:a16="http://schemas.microsoft.com/office/drawing/2014/main" id="{0BAEB82B-9A6B-4982-B56B-7529C6EA9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67346" y="1731109"/>
            <a:ext cx="104279" cy="136646"/>
          </a:xfrm>
          <a:custGeom>
            <a:avLst/>
            <a:gdLst>
              <a:gd name="connsiteX0" fmla="*/ 129602 w 139039"/>
              <a:gd name="connsiteY0" fmla="*/ 59048 h 136646"/>
              <a:gd name="connsiteX1" fmla="*/ 78957 w 139039"/>
              <a:gd name="connsiteY1" fmla="*/ 59048 h 136646"/>
              <a:gd name="connsiteX2" fmla="*/ 78957 w 139039"/>
              <a:gd name="connsiteY2" fmla="*/ 9275 h 136646"/>
              <a:gd name="connsiteX3" fmla="*/ 69520 w 139039"/>
              <a:gd name="connsiteY3" fmla="*/ 0 h 136646"/>
              <a:gd name="connsiteX4" fmla="*/ 60082 w 139039"/>
              <a:gd name="connsiteY4" fmla="*/ 9275 h 136646"/>
              <a:gd name="connsiteX5" fmla="*/ 60082 w 139039"/>
              <a:gd name="connsiteY5" fmla="*/ 59048 h 136646"/>
              <a:gd name="connsiteX6" fmla="*/ 9437 w 139039"/>
              <a:gd name="connsiteY6" fmla="*/ 59048 h 136646"/>
              <a:gd name="connsiteX7" fmla="*/ 0 w 139039"/>
              <a:gd name="connsiteY7" fmla="*/ 68323 h 136646"/>
              <a:gd name="connsiteX8" fmla="*/ 9437 w 139039"/>
              <a:gd name="connsiteY8" fmla="*/ 77598 h 136646"/>
              <a:gd name="connsiteX9" fmla="*/ 60082 w 139039"/>
              <a:gd name="connsiteY9" fmla="*/ 77598 h 136646"/>
              <a:gd name="connsiteX10" fmla="*/ 60082 w 139039"/>
              <a:gd name="connsiteY10" fmla="*/ 127371 h 136646"/>
              <a:gd name="connsiteX11" fmla="*/ 69520 w 139039"/>
              <a:gd name="connsiteY11" fmla="*/ 136646 h 136646"/>
              <a:gd name="connsiteX12" fmla="*/ 78957 w 139039"/>
              <a:gd name="connsiteY12" fmla="*/ 127371 h 136646"/>
              <a:gd name="connsiteX13" fmla="*/ 78957 w 139039"/>
              <a:gd name="connsiteY13" fmla="*/ 77598 h 136646"/>
              <a:gd name="connsiteX14" fmla="*/ 129602 w 139039"/>
              <a:gd name="connsiteY14" fmla="*/ 77598 h 136646"/>
              <a:gd name="connsiteX15" fmla="*/ 139039 w 139039"/>
              <a:gd name="connsiteY15" fmla="*/ 68323 h 136646"/>
              <a:gd name="connsiteX16" fmla="*/ 129602 w 139039"/>
              <a:gd name="connsiteY16" fmla="*/ 59048 h 136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6646">
                <a:moveTo>
                  <a:pt x="129602" y="59048"/>
                </a:moveTo>
                <a:lnTo>
                  <a:pt x="78957" y="59048"/>
                </a:lnTo>
                <a:lnTo>
                  <a:pt x="78957" y="9275"/>
                </a:lnTo>
                <a:cubicBezTo>
                  <a:pt x="78957" y="4152"/>
                  <a:pt x="74731" y="0"/>
                  <a:pt x="69520" y="0"/>
                </a:cubicBezTo>
                <a:cubicBezTo>
                  <a:pt x="64308" y="0"/>
                  <a:pt x="60082" y="4152"/>
                  <a:pt x="60082" y="9275"/>
                </a:cubicBezTo>
                <a:lnTo>
                  <a:pt x="60082" y="59048"/>
                </a:lnTo>
                <a:lnTo>
                  <a:pt x="9437" y="59048"/>
                </a:lnTo>
                <a:cubicBezTo>
                  <a:pt x="4225" y="59048"/>
                  <a:pt x="0" y="63201"/>
                  <a:pt x="0" y="68323"/>
                </a:cubicBezTo>
                <a:cubicBezTo>
                  <a:pt x="0" y="73445"/>
                  <a:pt x="4225" y="77598"/>
                  <a:pt x="9437" y="77598"/>
                </a:cubicBezTo>
                <a:lnTo>
                  <a:pt x="60082" y="77598"/>
                </a:lnTo>
                <a:lnTo>
                  <a:pt x="60082" y="127371"/>
                </a:lnTo>
                <a:cubicBezTo>
                  <a:pt x="60082" y="132493"/>
                  <a:pt x="64308" y="136646"/>
                  <a:pt x="69520" y="136646"/>
                </a:cubicBezTo>
                <a:cubicBezTo>
                  <a:pt x="74731" y="136646"/>
                  <a:pt x="78957" y="132493"/>
                  <a:pt x="78957" y="127371"/>
                </a:cubicBezTo>
                <a:lnTo>
                  <a:pt x="78957" y="77598"/>
                </a:lnTo>
                <a:lnTo>
                  <a:pt x="129602" y="77598"/>
                </a:lnTo>
                <a:cubicBezTo>
                  <a:pt x="134814" y="77598"/>
                  <a:pt x="139039" y="73445"/>
                  <a:pt x="139039" y="68323"/>
                </a:cubicBezTo>
                <a:cubicBezTo>
                  <a:pt x="139039" y="63201"/>
                  <a:pt x="134814" y="59048"/>
                  <a:pt x="129602" y="59048"/>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5" name="Graphic 17">
            <a:extLst>
              <a:ext uri="{FF2B5EF4-FFF2-40B4-BE49-F238E27FC236}">
                <a16:creationId xmlns:a16="http://schemas.microsoft.com/office/drawing/2014/main" id="{FC71CE45-EECF-4555-AD4B-1B3D0D5D15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36431" y="1956458"/>
            <a:ext cx="68353" cy="89570"/>
          </a:xfrm>
          <a:custGeom>
            <a:avLst/>
            <a:gdLst>
              <a:gd name="connsiteX0" fmla="*/ 91138 w 91138"/>
              <a:gd name="connsiteY0" fmla="*/ 44785 h 89570"/>
              <a:gd name="connsiteX1" fmla="*/ 45569 w 91138"/>
              <a:gd name="connsiteY1" fmla="*/ 89570 h 89570"/>
              <a:gd name="connsiteX2" fmla="*/ 0 w 91138"/>
              <a:gd name="connsiteY2" fmla="*/ 44785 h 89570"/>
              <a:gd name="connsiteX3" fmla="*/ 45569 w 91138"/>
              <a:gd name="connsiteY3" fmla="*/ 0 h 89570"/>
              <a:gd name="connsiteX4" fmla="*/ 91138 w 91138"/>
              <a:gd name="connsiteY4" fmla="*/ 44785 h 895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89570">
                <a:moveTo>
                  <a:pt x="91138" y="44785"/>
                </a:moveTo>
                <a:cubicBezTo>
                  <a:pt x="91138" y="69519"/>
                  <a:pt x="70736" y="89570"/>
                  <a:pt x="45569" y="89570"/>
                </a:cubicBezTo>
                <a:cubicBezTo>
                  <a:pt x="20402" y="89570"/>
                  <a:pt x="0" y="69519"/>
                  <a:pt x="0" y="44785"/>
                </a:cubicBezTo>
                <a:cubicBezTo>
                  <a:pt x="0" y="20051"/>
                  <a:pt x="20402" y="0"/>
                  <a:pt x="45569" y="0"/>
                </a:cubicBezTo>
                <a:cubicBezTo>
                  <a:pt x="70736" y="0"/>
                  <a:pt x="91138" y="20051"/>
                  <a:pt x="91138" y="44785"/>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7" name="Graphic 22">
            <a:extLst>
              <a:ext uri="{FF2B5EF4-FFF2-40B4-BE49-F238E27FC236}">
                <a16:creationId xmlns:a16="http://schemas.microsoft.com/office/drawing/2014/main" id="{53AA89D1-0C70-46BB-8E35-5722A4B18A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55691" y="2177021"/>
            <a:ext cx="95785" cy="125516"/>
          </a:xfrm>
          <a:custGeom>
            <a:avLst/>
            <a:gdLst>
              <a:gd name="connsiteX0" fmla="*/ 63857 w 127714"/>
              <a:gd name="connsiteY0" fmla="*/ 18549 h 125516"/>
              <a:gd name="connsiteX1" fmla="*/ 108840 w 127714"/>
              <a:gd name="connsiteY1" fmla="*/ 62758 h 125516"/>
              <a:gd name="connsiteX2" fmla="*/ 63857 w 127714"/>
              <a:gd name="connsiteY2" fmla="*/ 106967 h 125516"/>
              <a:gd name="connsiteX3" fmla="*/ 18874 w 127714"/>
              <a:gd name="connsiteY3" fmla="*/ 62758 h 125516"/>
              <a:gd name="connsiteX4" fmla="*/ 63857 w 127714"/>
              <a:gd name="connsiteY4" fmla="*/ 18549 h 125516"/>
              <a:gd name="connsiteX5" fmla="*/ 63857 w 127714"/>
              <a:gd name="connsiteY5" fmla="*/ 0 h 125516"/>
              <a:gd name="connsiteX6" fmla="*/ 0 w 127714"/>
              <a:gd name="connsiteY6" fmla="*/ 62758 h 125516"/>
              <a:gd name="connsiteX7" fmla="*/ 63857 w 127714"/>
              <a:gd name="connsiteY7" fmla="*/ 125516 h 125516"/>
              <a:gd name="connsiteX8" fmla="*/ 127714 w 127714"/>
              <a:gd name="connsiteY8" fmla="*/ 62758 h 125516"/>
              <a:gd name="connsiteX9" fmla="*/ 63857 w 127714"/>
              <a:gd name="connsiteY9" fmla="*/ 0 h 125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5516">
                <a:moveTo>
                  <a:pt x="63857" y="18549"/>
                </a:moveTo>
                <a:cubicBezTo>
                  <a:pt x="88700" y="18549"/>
                  <a:pt x="108840" y="38342"/>
                  <a:pt x="108840" y="62758"/>
                </a:cubicBezTo>
                <a:cubicBezTo>
                  <a:pt x="108840" y="87174"/>
                  <a:pt x="88700" y="106967"/>
                  <a:pt x="63857" y="106967"/>
                </a:cubicBezTo>
                <a:cubicBezTo>
                  <a:pt x="39014" y="106967"/>
                  <a:pt x="18874" y="87174"/>
                  <a:pt x="18874" y="62758"/>
                </a:cubicBezTo>
                <a:cubicBezTo>
                  <a:pt x="18898" y="38352"/>
                  <a:pt x="39024" y="18573"/>
                  <a:pt x="63857" y="18549"/>
                </a:cubicBezTo>
                <a:moveTo>
                  <a:pt x="63857" y="0"/>
                </a:moveTo>
                <a:cubicBezTo>
                  <a:pt x="28590" y="0"/>
                  <a:pt x="0" y="28098"/>
                  <a:pt x="0" y="62758"/>
                </a:cubicBezTo>
                <a:cubicBezTo>
                  <a:pt x="0" y="97418"/>
                  <a:pt x="28590" y="125516"/>
                  <a:pt x="63857" y="125516"/>
                </a:cubicBezTo>
                <a:cubicBezTo>
                  <a:pt x="99124" y="125516"/>
                  <a:pt x="127714" y="97418"/>
                  <a:pt x="127714" y="62758"/>
                </a:cubicBezTo>
                <a:cubicBezTo>
                  <a:pt x="127714" y="28098"/>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752287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ED14FF-8031-D542-A15F-48C7CC1FAAD2}"/>
              </a:ext>
            </a:extLst>
          </p:cNvPr>
          <p:cNvSpPr>
            <a:spLocks noGrp="1"/>
          </p:cNvSpPr>
          <p:nvPr>
            <p:ph type="title"/>
          </p:nvPr>
        </p:nvSpPr>
        <p:spPr>
          <a:xfrm>
            <a:off x="350041" y="586855"/>
            <a:ext cx="2401025" cy="3387497"/>
          </a:xfrm>
        </p:spPr>
        <p:txBody>
          <a:bodyPr anchor="b">
            <a:normAutofit/>
          </a:bodyPr>
          <a:lstStyle/>
          <a:p>
            <a:pPr algn="r"/>
            <a:r>
              <a:rPr lang="en-US" sz="3500">
                <a:solidFill>
                  <a:srgbClr val="FFFFFF"/>
                </a:solidFill>
              </a:rPr>
              <a:t>4 Types of Emergency Action Drills</a:t>
            </a:r>
          </a:p>
        </p:txBody>
      </p:sp>
      <p:sp>
        <p:nvSpPr>
          <p:cNvPr id="3" name="Content Placeholder 2">
            <a:extLst>
              <a:ext uri="{FF2B5EF4-FFF2-40B4-BE49-F238E27FC236}">
                <a16:creationId xmlns:a16="http://schemas.microsoft.com/office/drawing/2014/main" id="{518CD560-85E6-F341-8C87-CEA3B8888372}"/>
              </a:ext>
            </a:extLst>
          </p:cNvPr>
          <p:cNvSpPr>
            <a:spLocks noGrp="1"/>
          </p:cNvSpPr>
          <p:nvPr>
            <p:ph idx="1"/>
          </p:nvPr>
        </p:nvSpPr>
        <p:spPr>
          <a:xfrm>
            <a:off x="3607694" y="649480"/>
            <a:ext cx="4916510" cy="5546047"/>
          </a:xfrm>
        </p:spPr>
        <p:txBody>
          <a:bodyPr anchor="ctr">
            <a:normAutofit/>
          </a:bodyPr>
          <a:lstStyle/>
          <a:p>
            <a:r>
              <a:rPr lang="en-US" sz="1300" dirty="0"/>
              <a:t>Walkthrough </a:t>
            </a:r>
          </a:p>
          <a:p>
            <a:pPr lvl="1"/>
            <a:r>
              <a:rPr lang="en-US" sz="1300" dirty="0"/>
              <a:t>A </a:t>
            </a:r>
            <a:r>
              <a:rPr lang="en-US" sz="1300" dirty="0">
                <a:solidFill>
                  <a:srgbClr val="FF0000"/>
                </a:solidFill>
              </a:rPr>
              <a:t>walkthrough</a:t>
            </a:r>
            <a:r>
              <a:rPr lang="en-US" sz="1300" dirty="0"/>
              <a:t> familiarizes members of your organization with their roles and responsibilities, as described in emergency response plans. This is what most schools do.  This </a:t>
            </a:r>
            <a:r>
              <a:rPr lang="en-US" sz="1300" u="sng" dirty="0"/>
              <a:t>probably</a:t>
            </a:r>
            <a:r>
              <a:rPr lang="en-US" sz="1300" dirty="0"/>
              <a:t> meets the requirement of the MS School Safety Act of 2019..</a:t>
            </a:r>
          </a:p>
          <a:p>
            <a:r>
              <a:rPr lang="en-US" sz="1300" dirty="0"/>
              <a:t>Tabletop Exercise </a:t>
            </a:r>
          </a:p>
          <a:p>
            <a:pPr lvl="1"/>
            <a:r>
              <a:rPr lang="en-US" sz="1300" dirty="0"/>
              <a:t>A </a:t>
            </a:r>
            <a:r>
              <a:rPr lang="en-US" sz="1300" dirty="0">
                <a:solidFill>
                  <a:srgbClr val="FF0000"/>
                </a:solidFill>
              </a:rPr>
              <a:t>discussion-based session </a:t>
            </a:r>
            <a:r>
              <a:rPr lang="en-US" sz="1300" dirty="0"/>
              <a:t>in which members of your school and outside organizations (police, fire, etc.) come together and discuss what actions they would take in the event of a particular disruption or disaster.</a:t>
            </a:r>
          </a:p>
          <a:p>
            <a:r>
              <a:rPr lang="en-US" sz="1300" dirty="0"/>
              <a:t>Functional Exercise </a:t>
            </a:r>
          </a:p>
          <a:p>
            <a:pPr lvl="1"/>
            <a:r>
              <a:rPr lang="en-US" sz="1300" dirty="0"/>
              <a:t>Team members perform their duties in a simulated environment. Functional exercises are scenario based and designed to validate the plans and readiness of </a:t>
            </a:r>
            <a:r>
              <a:rPr lang="en-US" sz="1300" u="sng" dirty="0">
                <a:solidFill>
                  <a:srgbClr val="FF0000"/>
                </a:solidFill>
              </a:rPr>
              <a:t>specific</a:t>
            </a:r>
            <a:r>
              <a:rPr lang="en-US" sz="1300" dirty="0">
                <a:solidFill>
                  <a:srgbClr val="FF0000"/>
                </a:solidFill>
              </a:rPr>
              <a:t> teams or functions </a:t>
            </a:r>
            <a:r>
              <a:rPr lang="en-US" sz="1300" dirty="0"/>
              <a:t>(communications; emergency medicine; etc.).  Often, a Tabletop Exercise precedes a Functional Exercise.</a:t>
            </a:r>
          </a:p>
          <a:p>
            <a:r>
              <a:rPr lang="en-US" sz="1300" dirty="0"/>
              <a:t>Full Scale Exercise </a:t>
            </a:r>
          </a:p>
          <a:p>
            <a:pPr lvl="1"/>
            <a:r>
              <a:rPr lang="en-US" sz="1300" dirty="0"/>
              <a:t>A full-scale exercise is as close to the real thing as possible. It is a </a:t>
            </a:r>
            <a:r>
              <a:rPr lang="en-US" sz="1300" dirty="0">
                <a:solidFill>
                  <a:srgbClr val="FF0000"/>
                </a:solidFill>
              </a:rPr>
              <a:t>lengthy exercise </a:t>
            </a:r>
            <a:r>
              <a:rPr lang="en-US" sz="1300" dirty="0"/>
              <a:t>which takes place on location using, as much as possible, the equipment and personnel that would be called upon in a real event. Full-scale exercises are conducted by public agencies and your school.  Tabletop exercise(s) and functional exercise(s) often precede an FSE.</a:t>
            </a:r>
          </a:p>
          <a:p>
            <a:pPr marL="411480" lvl="1" indent="0">
              <a:buNone/>
            </a:pPr>
            <a:r>
              <a:rPr lang="en-US" sz="1300" dirty="0"/>
              <a:t>Source: American Red Cross and </a:t>
            </a:r>
            <a:r>
              <a:rPr lang="en-US" sz="1300" dirty="0" err="1"/>
              <a:t>Ready.gov</a:t>
            </a:r>
            <a:endParaRPr lang="en-US" sz="1300" dirty="0"/>
          </a:p>
          <a:p>
            <a:pPr lvl="1"/>
            <a:endParaRPr lang="en-US" sz="1300" dirty="0"/>
          </a:p>
        </p:txBody>
      </p:sp>
      <p:sp>
        <p:nvSpPr>
          <p:cNvPr id="4" name="Slide Number Placeholder 3">
            <a:extLst>
              <a:ext uri="{FF2B5EF4-FFF2-40B4-BE49-F238E27FC236}">
                <a16:creationId xmlns:a16="http://schemas.microsoft.com/office/drawing/2014/main" id="{8CA18A76-7F13-EB4C-B163-6149E7394712}"/>
              </a:ext>
            </a:extLst>
          </p:cNvPr>
          <p:cNvSpPr>
            <a:spLocks noGrp="1"/>
          </p:cNvSpPr>
          <p:nvPr>
            <p:ph type="sldNum" sz="quarter" idx="12"/>
          </p:nvPr>
        </p:nvSpPr>
        <p:spPr/>
        <p:txBody>
          <a:bodyPr/>
          <a:lstStyle/>
          <a:p>
            <a:fld id="{6E2D2B3B-882E-40F3-A32F-6DD516915044}" type="slidenum">
              <a:rPr lang="en-US" smtClean="0"/>
              <a:pPr/>
              <a:t>12</a:t>
            </a:fld>
            <a:endParaRPr lang="en-US" dirty="0"/>
          </a:p>
        </p:txBody>
      </p:sp>
    </p:spTree>
    <p:extLst>
      <p:ext uri="{BB962C8B-B14F-4D97-AF65-F5344CB8AC3E}">
        <p14:creationId xmlns:p14="http://schemas.microsoft.com/office/powerpoint/2010/main" val="740218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758" y="448055"/>
            <a:ext cx="2560777"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4FD0C9DA-59DC-5642-A2AC-AFD0427E0CC9}"/>
              </a:ext>
            </a:extLst>
          </p:cNvPr>
          <p:cNvSpPr>
            <a:spLocks noGrp="1"/>
          </p:cNvSpPr>
          <p:nvPr>
            <p:ph type="title"/>
          </p:nvPr>
        </p:nvSpPr>
        <p:spPr>
          <a:xfrm>
            <a:off x="582930" y="731519"/>
            <a:ext cx="2133893" cy="3237579"/>
          </a:xfrm>
        </p:spPr>
        <p:txBody>
          <a:bodyPr>
            <a:normAutofit/>
          </a:bodyPr>
          <a:lstStyle/>
          <a:p>
            <a:r>
              <a:rPr lang="en-US" sz="2800" b="1" u="sng" dirty="0">
                <a:solidFill>
                  <a:srgbClr val="FFFFFF"/>
                </a:solidFill>
              </a:rPr>
              <a:t>Typical Walkthrough Drill</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757" y="4419227"/>
            <a:ext cx="2560777"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3452" y="448055"/>
            <a:ext cx="5766356"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F294D2A-4722-4149-B525-C94E478B31F1}"/>
              </a:ext>
            </a:extLst>
          </p:cNvPr>
          <p:cNvSpPr>
            <a:spLocks noGrp="1"/>
          </p:cNvSpPr>
          <p:nvPr>
            <p:ph idx="1"/>
          </p:nvPr>
        </p:nvSpPr>
        <p:spPr>
          <a:xfrm>
            <a:off x="3284781" y="686862"/>
            <a:ext cx="5278194" cy="5475129"/>
          </a:xfrm>
        </p:spPr>
        <p:txBody>
          <a:bodyPr anchor="ctr">
            <a:normAutofit/>
          </a:bodyPr>
          <a:lstStyle/>
          <a:p>
            <a:r>
              <a:rPr lang="en-US" sz="1600" dirty="0"/>
              <a:t>Your school develops an </a:t>
            </a:r>
            <a:r>
              <a:rPr lang="en-US" sz="1600" dirty="0">
                <a:solidFill>
                  <a:srgbClr val="FF0000"/>
                </a:solidFill>
              </a:rPr>
              <a:t>emergency action plan </a:t>
            </a:r>
            <a:r>
              <a:rPr lang="en-US" sz="1600" dirty="0"/>
              <a:t>that sets forth roles and responsibilities of various team members during an AS (or another emergency) event.</a:t>
            </a:r>
          </a:p>
          <a:p>
            <a:r>
              <a:rPr lang="en-US" sz="1600" dirty="0"/>
              <a:t>You verbally </a:t>
            </a:r>
            <a:r>
              <a:rPr lang="en-US" sz="1600" dirty="0">
                <a:solidFill>
                  <a:srgbClr val="FF0000"/>
                </a:solidFill>
              </a:rPr>
              <a:t>brief staff (non-students) on their role</a:t>
            </a:r>
            <a:r>
              <a:rPr lang="en-US" sz="1600" dirty="0"/>
              <a:t>, then require a </a:t>
            </a:r>
            <a:r>
              <a:rPr lang="en-US" sz="1600" dirty="0">
                <a:solidFill>
                  <a:srgbClr val="FF0000"/>
                </a:solidFill>
              </a:rPr>
              <a:t>test</a:t>
            </a:r>
            <a:r>
              <a:rPr lang="en-US" sz="1600" dirty="0"/>
              <a:t> to measure their knowledge of the role. Based on the results of the test, more briefings may be necessary.  Briefings and test results are documented.</a:t>
            </a:r>
          </a:p>
          <a:p>
            <a:r>
              <a:rPr lang="en-US" sz="1600" dirty="0"/>
              <a:t>You announce and document a date and time for an upcoming emergency action drill. Teachers, prior to this drill, and if age appropriate, </a:t>
            </a:r>
            <a:r>
              <a:rPr lang="en-US" sz="1600" dirty="0">
                <a:solidFill>
                  <a:srgbClr val="FF0000"/>
                </a:solidFill>
              </a:rPr>
              <a:t>discuss with the students </a:t>
            </a:r>
            <a:r>
              <a:rPr lang="en-US" sz="1600" dirty="0"/>
              <a:t>their roles and responsibilities during the upcoming drill.</a:t>
            </a:r>
          </a:p>
          <a:p>
            <a:r>
              <a:rPr lang="en-US" sz="1600" dirty="0"/>
              <a:t>Administrators/public safety personnel are set in place throughout the school to document staff and student actions during the </a:t>
            </a:r>
            <a:r>
              <a:rPr lang="en-US" sz="1600" dirty="0">
                <a:solidFill>
                  <a:srgbClr val="FF0000"/>
                </a:solidFill>
              </a:rPr>
              <a:t>drill</a:t>
            </a:r>
            <a:r>
              <a:rPr lang="en-US" sz="1600" dirty="0"/>
              <a:t>. </a:t>
            </a:r>
          </a:p>
          <a:p>
            <a:r>
              <a:rPr lang="en-US" sz="1600" dirty="0"/>
              <a:t>The documented observations are compiled into an </a:t>
            </a:r>
            <a:r>
              <a:rPr lang="en-US" sz="1600" dirty="0">
                <a:solidFill>
                  <a:srgbClr val="FF0000"/>
                </a:solidFill>
              </a:rPr>
              <a:t>After-action Report</a:t>
            </a:r>
            <a:r>
              <a:rPr lang="en-US" sz="1600" dirty="0"/>
              <a:t> and is later reviewed by a safety committee (constituting administrators, staff and public safety personnel) for the purpose of updating the existing plan or for the provision of additional training.  </a:t>
            </a:r>
          </a:p>
          <a:p>
            <a:r>
              <a:rPr lang="en-US" sz="1600" dirty="0"/>
              <a:t>Next semester, do it all again.</a:t>
            </a:r>
          </a:p>
          <a:p>
            <a:endParaRPr lang="en-US" sz="1600" dirty="0"/>
          </a:p>
        </p:txBody>
      </p:sp>
      <p:sp>
        <p:nvSpPr>
          <p:cNvPr id="4" name="Slide Number Placeholder 3">
            <a:extLst>
              <a:ext uri="{FF2B5EF4-FFF2-40B4-BE49-F238E27FC236}">
                <a16:creationId xmlns:a16="http://schemas.microsoft.com/office/drawing/2014/main" id="{3FAADB71-69F5-7245-A53C-A59C439AE603}"/>
              </a:ext>
            </a:extLst>
          </p:cNvPr>
          <p:cNvSpPr>
            <a:spLocks noGrp="1"/>
          </p:cNvSpPr>
          <p:nvPr>
            <p:ph type="sldNum" sz="quarter" idx="12"/>
          </p:nvPr>
        </p:nvSpPr>
        <p:spPr/>
        <p:txBody>
          <a:bodyPr/>
          <a:lstStyle/>
          <a:p>
            <a:fld id="{6E2D2B3B-882E-40F3-A32F-6DD516915044}" type="slidenum">
              <a:rPr lang="en-US" smtClean="0"/>
              <a:pPr/>
              <a:t>13</a:t>
            </a:fld>
            <a:endParaRPr lang="en-US" dirty="0"/>
          </a:p>
        </p:txBody>
      </p:sp>
    </p:spTree>
    <p:extLst>
      <p:ext uri="{BB962C8B-B14F-4D97-AF65-F5344CB8AC3E}">
        <p14:creationId xmlns:p14="http://schemas.microsoft.com/office/powerpoint/2010/main" val="796113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9A821260-17E9-D945-9F6B-402E38980F34}"/>
              </a:ext>
            </a:extLst>
          </p:cNvPr>
          <p:cNvSpPr>
            <a:spLocks noGrp="1"/>
          </p:cNvSpPr>
          <p:nvPr>
            <p:ph type="title"/>
          </p:nvPr>
        </p:nvSpPr>
        <p:spPr>
          <a:xfrm>
            <a:off x="628650" y="401221"/>
            <a:ext cx="7886700" cy="1348065"/>
          </a:xfrm>
        </p:spPr>
        <p:txBody>
          <a:bodyPr>
            <a:normAutofit/>
          </a:bodyPr>
          <a:lstStyle/>
          <a:p>
            <a:r>
              <a:rPr lang="en-US" sz="4300" u="sng">
                <a:solidFill>
                  <a:srgbClr val="FFFFFF"/>
                </a:solidFill>
              </a:rPr>
              <a:t>Tabletop Exercise (TTX) Development</a:t>
            </a:r>
          </a:p>
        </p:txBody>
      </p:sp>
      <p:sp>
        <p:nvSpPr>
          <p:cNvPr id="3" name="Content Placeholder 2">
            <a:extLst>
              <a:ext uri="{FF2B5EF4-FFF2-40B4-BE49-F238E27FC236}">
                <a16:creationId xmlns:a16="http://schemas.microsoft.com/office/drawing/2014/main" id="{59BEA056-33E6-6140-B286-579BC1FC5033}"/>
              </a:ext>
            </a:extLst>
          </p:cNvPr>
          <p:cNvSpPr>
            <a:spLocks noGrp="1"/>
          </p:cNvSpPr>
          <p:nvPr>
            <p:ph idx="1"/>
          </p:nvPr>
        </p:nvSpPr>
        <p:spPr>
          <a:xfrm>
            <a:off x="180753" y="2586788"/>
            <a:ext cx="8739963" cy="4134687"/>
          </a:xfrm>
        </p:spPr>
        <p:txBody>
          <a:bodyPr>
            <a:normAutofit/>
          </a:bodyPr>
          <a:lstStyle/>
          <a:p>
            <a:pPr marL="0" indent="0">
              <a:buNone/>
            </a:pPr>
            <a:r>
              <a:rPr lang="en-US" sz="1600" dirty="0"/>
              <a:t>Process in Developing a TTX:</a:t>
            </a:r>
          </a:p>
          <a:p>
            <a:pPr lvl="1"/>
            <a:r>
              <a:rPr lang="en-US" sz="1600" dirty="0"/>
              <a:t>Assess the need for the drill</a:t>
            </a:r>
          </a:p>
          <a:p>
            <a:pPr lvl="1"/>
            <a:r>
              <a:rPr lang="en-US" sz="1600" dirty="0"/>
              <a:t>Define the scope of the drill</a:t>
            </a:r>
          </a:p>
          <a:p>
            <a:pPr lvl="1"/>
            <a:r>
              <a:rPr lang="en-US" sz="1600" dirty="0"/>
              <a:t>Develop a purpose statement </a:t>
            </a:r>
          </a:p>
          <a:p>
            <a:pPr lvl="1"/>
            <a:r>
              <a:rPr lang="en-US" sz="1600" dirty="0"/>
              <a:t>Define the drill objectives</a:t>
            </a:r>
          </a:p>
          <a:p>
            <a:pPr lvl="1"/>
            <a:r>
              <a:rPr lang="en-US" sz="1600" dirty="0"/>
              <a:t>Build the scenario foundation</a:t>
            </a:r>
          </a:p>
          <a:p>
            <a:pPr lvl="1"/>
            <a:r>
              <a:rPr lang="en-US" sz="1600" dirty="0"/>
              <a:t>Determine major and detailed scenario events</a:t>
            </a:r>
          </a:p>
          <a:p>
            <a:pPr lvl="1"/>
            <a:r>
              <a:rPr lang="en-US" sz="1600" dirty="0"/>
              <a:t>Develop discussion questions:</a:t>
            </a:r>
          </a:p>
          <a:p>
            <a:pPr lvl="2"/>
            <a:r>
              <a:rPr lang="en-US" sz="1600" dirty="0"/>
              <a:t>The moderator’s discussion questions at the tabletop should prompt players to address specific problems or issues that link back to the drill objectives.  Depending on the length, scope, and complexity of your drill scenario and major/detailed events, the drill scenario and associated questions may be presented to players in one, two, or three distinct time modules to allow for in-depth discussion for different phases of the drill response. </a:t>
            </a:r>
          </a:p>
          <a:p>
            <a:pPr lvl="1"/>
            <a:endParaRPr lang="en-US" sz="1600" dirty="0"/>
          </a:p>
          <a:p>
            <a:pPr marL="342900" lvl="1" indent="0">
              <a:buNone/>
            </a:pPr>
            <a:r>
              <a:rPr lang="en-US" sz="1600" dirty="0"/>
              <a:t>Source: City of San Francisco Dept. of Emergency Management</a:t>
            </a:r>
          </a:p>
        </p:txBody>
      </p:sp>
      <p:sp>
        <p:nvSpPr>
          <p:cNvPr id="4" name="Slide Number Placeholder 3">
            <a:extLst>
              <a:ext uri="{FF2B5EF4-FFF2-40B4-BE49-F238E27FC236}">
                <a16:creationId xmlns:a16="http://schemas.microsoft.com/office/drawing/2014/main" id="{0ADFAAEC-93C3-854A-BE1D-ABAB0B3D842E}"/>
              </a:ext>
            </a:extLst>
          </p:cNvPr>
          <p:cNvSpPr>
            <a:spLocks noGrp="1"/>
          </p:cNvSpPr>
          <p:nvPr>
            <p:ph type="sldNum" sz="quarter" idx="12"/>
          </p:nvPr>
        </p:nvSpPr>
        <p:spPr/>
        <p:txBody>
          <a:bodyPr/>
          <a:lstStyle/>
          <a:p>
            <a:fld id="{6E2D2B3B-882E-40F3-A32F-6DD516915044}" type="slidenum">
              <a:rPr lang="en-US" smtClean="0"/>
              <a:pPr/>
              <a:t>14</a:t>
            </a:fld>
            <a:endParaRPr lang="en-US" dirty="0"/>
          </a:p>
        </p:txBody>
      </p:sp>
    </p:spTree>
    <p:extLst>
      <p:ext uri="{BB962C8B-B14F-4D97-AF65-F5344CB8AC3E}">
        <p14:creationId xmlns:p14="http://schemas.microsoft.com/office/powerpoint/2010/main" val="2607013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575" y="349250"/>
            <a:ext cx="8324850" cy="1803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1BD699-AED2-FC46-A434-EEF66375D6CC}"/>
              </a:ext>
            </a:extLst>
          </p:cNvPr>
          <p:cNvSpPr>
            <a:spLocks noGrp="1"/>
          </p:cNvSpPr>
          <p:nvPr>
            <p:ph type="title"/>
          </p:nvPr>
        </p:nvSpPr>
        <p:spPr>
          <a:xfrm>
            <a:off x="628650" y="588168"/>
            <a:ext cx="7886700" cy="1325563"/>
          </a:xfrm>
        </p:spPr>
        <p:txBody>
          <a:bodyPr>
            <a:normAutofit/>
          </a:bodyPr>
          <a:lstStyle/>
          <a:p>
            <a:pPr algn="ctr"/>
            <a:r>
              <a:rPr lang="en-US" sz="4000" u="sng">
                <a:solidFill>
                  <a:srgbClr val="FFFFFF"/>
                </a:solidFill>
              </a:rPr>
              <a:t>Functional Exercise</a:t>
            </a:r>
          </a:p>
        </p:txBody>
      </p:sp>
      <p:sp>
        <p:nvSpPr>
          <p:cNvPr id="3" name="Content Placeholder 2">
            <a:extLst>
              <a:ext uri="{FF2B5EF4-FFF2-40B4-BE49-F238E27FC236}">
                <a16:creationId xmlns:a16="http://schemas.microsoft.com/office/drawing/2014/main" id="{B83CB726-954F-484F-86E2-419DB4A8B6AC}"/>
              </a:ext>
            </a:extLst>
          </p:cNvPr>
          <p:cNvSpPr>
            <a:spLocks noGrp="1"/>
          </p:cNvSpPr>
          <p:nvPr>
            <p:ph idx="1"/>
          </p:nvPr>
        </p:nvSpPr>
        <p:spPr>
          <a:xfrm>
            <a:off x="628650" y="2391568"/>
            <a:ext cx="7886700" cy="4329908"/>
          </a:xfrm>
        </p:spPr>
        <p:txBody>
          <a:bodyPr anchor="ctr">
            <a:normAutofit/>
          </a:bodyPr>
          <a:lstStyle/>
          <a:p>
            <a:r>
              <a:rPr lang="en-US" sz="2400" dirty="0"/>
              <a:t>Functional exercises are scenario based and designed to validate the plans and readiness of </a:t>
            </a:r>
            <a:r>
              <a:rPr lang="en-US" sz="2400" u="sng" dirty="0"/>
              <a:t>specific</a:t>
            </a:r>
            <a:r>
              <a:rPr lang="en-US" sz="2400" dirty="0"/>
              <a:t> teams or functions (communications; bomb disposal; child reunification; etc.) of a plan. </a:t>
            </a:r>
          </a:p>
          <a:p>
            <a:r>
              <a:rPr lang="en-US" sz="2400" dirty="0"/>
              <a:t>Team members may perform their specific duties in a simulated environment.  Such environment may be an off-site or training area.</a:t>
            </a:r>
          </a:p>
          <a:p>
            <a:r>
              <a:rPr lang="en-US" sz="2400" dirty="0"/>
              <a:t>This exercise usually takes place over a few hours (1-4 hours).</a:t>
            </a:r>
          </a:p>
          <a:p>
            <a:r>
              <a:rPr lang="en-US" sz="2400" dirty="0"/>
              <a:t>Often, a Tabletop Exercise precedes a Functional Exercise.</a:t>
            </a:r>
          </a:p>
          <a:p>
            <a:pPr marL="0" indent="0">
              <a:buNone/>
            </a:pPr>
            <a:endParaRPr lang="en-US" dirty="0"/>
          </a:p>
        </p:txBody>
      </p:sp>
      <p:sp>
        <p:nvSpPr>
          <p:cNvPr id="4" name="Slide Number Placeholder 3">
            <a:extLst>
              <a:ext uri="{FF2B5EF4-FFF2-40B4-BE49-F238E27FC236}">
                <a16:creationId xmlns:a16="http://schemas.microsoft.com/office/drawing/2014/main" id="{A5E900A5-FF40-B14F-A8AA-A86B06E67942}"/>
              </a:ext>
            </a:extLst>
          </p:cNvPr>
          <p:cNvSpPr>
            <a:spLocks noGrp="1"/>
          </p:cNvSpPr>
          <p:nvPr>
            <p:ph type="sldNum" sz="quarter" idx="12"/>
          </p:nvPr>
        </p:nvSpPr>
        <p:spPr/>
        <p:txBody>
          <a:bodyPr/>
          <a:lstStyle/>
          <a:p>
            <a:fld id="{6E2D2B3B-882E-40F3-A32F-6DD516915044}" type="slidenum">
              <a:rPr lang="en-US" smtClean="0"/>
              <a:pPr/>
              <a:t>15</a:t>
            </a:fld>
            <a:endParaRPr lang="en-US" dirty="0"/>
          </a:p>
        </p:txBody>
      </p:sp>
    </p:spTree>
    <p:extLst>
      <p:ext uri="{BB962C8B-B14F-4D97-AF65-F5344CB8AC3E}">
        <p14:creationId xmlns:p14="http://schemas.microsoft.com/office/powerpoint/2010/main" val="2287651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7972E9-072C-CB48-AA95-D5ADC59D6A12}"/>
              </a:ext>
            </a:extLst>
          </p:cNvPr>
          <p:cNvSpPr>
            <a:spLocks noGrp="1"/>
          </p:cNvSpPr>
          <p:nvPr>
            <p:ph type="title"/>
          </p:nvPr>
        </p:nvSpPr>
        <p:spPr>
          <a:xfrm>
            <a:off x="595246" y="386930"/>
            <a:ext cx="7549592" cy="1298448"/>
          </a:xfrm>
        </p:spPr>
        <p:txBody>
          <a:bodyPr anchor="b">
            <a:normAutofit/>
          </a:bodyPr>
          <a:lstStyle/>
          <a:p>
            <a:pPr algn="ctr"/>
            <a:r>
              <a:rPr lang="en-US" sz="4200" u="sng" dirty="0"/>
              <a:t>Full-Scale Exercise: CPSD</a:t>
            </a:r>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1998845"/>
            <a:ext cx="859094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8537521"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22BAA30-6C10-2F45-8CF1-BCC3B863C058}"/>
              </a:ext>
            </a:extLst>
          </p:cNvPr>
          <p:cNvSpPr>
            <a:spLocks noGrp="1"/>
          </p:cNvSpPr>
          <p:nvPr>
            <p:ph idx="1"/>
          </p:nvPr>
        </p:nvSpPr>
        <p:spPr>
          <a:xfrm>
            <a:off x="595245" y="2599509"/>
            <a:ext cx="3398174" cy="3639450"/>
          </a:xfrm>
        </p:spPr>
        <p:txBody>
          <a:bodyPr anchor="ctr">
            <a:normAutofit/>
          </a:bodyPr>
          <a:lstStyle/>
          <a:p>
            <a:r>
              <a:rPr lang="en-US" sz="1700"/>
              <a:t>A full-scale exercise is as close to the real thing as possible. </a:t>
            </a:r>
          </a:p>
          <a:p>
            <a:r>
              <a:rPr lang="en-US" sz="1700"/>
              <a:t>It is a lengthy (multi-hour or multi-day) exercise which takes place on location using, as much as possible, the equipment and personnel that would be called upon in a real event. Full-scale exercises are conducted by public agencies and your school.  Tabletop exercise(s) and functional exercise(s) often precede an FSE.</a:t>
            </a:r>
          </a:p>
          <a:p>
            <a:r>
              <a:rPr lang="en-US" sz="1700"/>
              <a:t>Participants: State, Federal, Local Agencies; Public, Private Entities</a:t>
            </a:r>
          </a:p>
          <a:p>
            <a:pPr marL="342900" lvl="1" indent="0">
              <a:buNone/>
            </a:pPr>
            <a:endParaRPr lang="en-US" sz="1700"/>
          </a:p>
        </p:txBody>
      </p:sp>
      <p:sp>
        <p:nvSpPr>
          <p:cNvPr id="15"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323318" y="2332075"/>
            <a:ext cx="781700" cy="11428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4">
            <a:extLst>
              <a:ext uri="{FF2B5EF4-FFF2-40B4-BE49-F238E27FC236}">
                <a16:creationId xmlns:a16="http://schemas.microsoft.com/office/drawing/2014/main" id="{83118A70-00BF-9146-BF9E-83F88C67DD08}"/>
              </a:ext>
            </a:extLst>
          </p:cNvPr>
          <p:cNvGraphicFramePr>
            <a:graphicFrameLocks noGrp="1"/>
          </p:cNvGraphicFramePr>
          <p:nvPr>
            <p:extLst>
              <p:ext uri="{D42A27DB-BD31-4B8C-83A1-F6EECF244321}">
                <p14:modId xmlns:p14="http://schemas.microsoft.com/office/powerpoint/2010/main" val="1408183128"/>
              </p:ext>
            </p:extLst>
          </p:nvPr>
        </p:nvGraphicFramePr>
        <p:xfrm>
          <a:off x="4433649" y="2647973"/>
          <a:ext cx="3862708" cy="3386808"/>
        </p:xfrm>
        <a:graphic>
          <a:graphicData uri="http://schemas.openxmlformats.org/drawingml/2006/table">
            <a:tbl>
              <a:tblPr firstRow="1" bandRow="1">
                <a:tableStyleId>{5C22544A-7EE6-4342-B048-85BDC9FD1C3A}</a:tableStyleId>
              </a:tblPr>
              <a:tblGrid>
                <a:gridCol w="1873085">
                  <a:extLst>
                    <a:ext uri="{9D8B030D-6E8A-4147-A177-3AD203B41FA5}">
                      <a16:colId xmlns:a16="http://schemas.microsoft.com/office/drawing/2014/main" val="855735818"/>
                    </a:ext>
                  </a:extLst>
                </a:gridCol>
                <a:gridCol w="1989623">
                  <a:extLst>
                    <a:ext uri="{9D8B030D-6E8A-4147-A177-3AD203B41FA5}">
                      <a16:colId xmlns:a16="http://schemas.microsoft.com/office/drawing/2014/main" val="38074803"/>
                    </a:ext>
                  </a:extLst>
                </a:gridCol>
              </a:tblGrid>
              <a:tr h="564468">
                <a:tc gridSpan="2">
                  <a:txBody>
                    <a:bodyPr/>
                    <a:lstStyle/>
                    <a:p>
                      <a:pPr algn="ctr"/>
                      <a:r>
                        <a:rPr lang="en-US" sz="1100" dirty="0"/>
                        <a:t>Recent FSE List of Participants:</a:t>
                      </a:r>
                    </a:p>
                  </a:txBody>
                  <a:tcPr marL="76279" marR="76279" marT="38140" marB="38140"/>
                </a:tc>
                <a:tc hMerge="1">
                  <a:txBody>
                    <a:bodyPr/>
                    <a:lstStyle/>
                    <a:p>
                      <a:endParaRPr lang="en-US" dirty="0"/>
                    </a:p>
                  </a:txBody>
                  <a:tcPr/>
                </a:tc>
                <a:extLst>
                  <a:ext uri="{0D108BD9-81ED-4DB2-BD59-A6C34878D82A}">
                    <a16:rowId xmlns:a16="http://schemas.microsoft.com/office/drawing/2014/main" val="2412257388"/>
                  </a:ext>
                </a:extLst>
              </a:tr>
              <a:tr h="564468">
                <a:tc>
                  <a:txBody>
                    <a:bodyPr/>
                    <a:lstStyle/>
                    <a:p>
                      <a:r>
                        <a:rPr lang="en-US" sz="1100" dirty="0"/>
                        <a:t>State Emergency Management</a:t>
                      </a:r>
                    </a:p>
                  </a:txBody>
                  <a:tcPr marL="76279" marR="76279" marT="38140" marB="38140"/>
                </a:tc>
                <a:tc>
                  <a:txBody>
                    <a:bodyPr/>
                    <a:lstStyle/>
                    <a:p>
                      <a:r>
                        <a:rPr lang="en-US" sz="1100" dirty="0"/>
                        <a:t>Mayor’s Office</a:t>
                      </a:r>
                    </a:p>
                  </a:txBody>
                  <a:tcPr marL="76279" marR="76279" marT="38140" marB="38140"/>
                </a:tc>
                <a:extLst>
                  <a:ext uri="{0D108BD9-81ED-4DB2-BD59-A6C34878D82A}">
                    <a16:rowId xmlns:a16="http://schemas.microsoft.com/office/drawing/2014/main" val="2216154829"/>
                  </a:ext>
                </a:extLst>
              </a:tr>
              <a:tr h="564468">
                <a:tc>
                  <a:txBody>
                    <a:bodyPr/>
                    <a:lstStyle/>
                    <a:p>
                      <a:r>
                        <a:rPr lang="en-US" sz="1100" dirty="0"/>
                        <a:t>Police Department</a:t>
                      </a:r>
                    </a:p>
                  </a:txBody>
                  <a:tcPr marL="76279" marR="76279" marT="38140" marB="38140"/>
                </a:tc>
                <a:tc>
                  <a:txBody>
                    <a:bodyPr/>
                    <a:lstStyle/>
                    <a:p>
                      <a:r>
                        <a:rPr lang="en-US" sz="1100"/>
                        <a:t>Church: Reunification Center</a:t>
                      </a:r>
                    </a:p>
                  </a:txBody>
                  <a:tcPr marL="76279" marR="76279" marT="38140" marB="38140"/>
                </a:tc>
                <a:extLst>
                  <a:ext uri="{0D108BD9-81ED-4DB2-BD59-A6C34878D82A}">
                    <a16:rowId xmlns:a16="http://schemas.microsoft.com/office/drawing/2014/main" val="2104585954"/>
                  </a:ext>
                </a:extLst>
              </a:tr>
              <a:tr h="564468">
                <a:tc>
                  <a:txBody>
                    <a:bodyPr/>
                    <a:lstStyle/>
                    <a:p>
                      <a:r>
                        <a:rPr lang="en-US" sz="1100"/>
                        <a:t>Clinton Fire Department</a:t>
                      </a:r>
                    </a:p>
                  </a:txBody>
                  <a:tcPr marL="76279" marR="76279" marT="38140" marB="38140"/>
                </a:tc>
                <a:tc>
                  <a:txBody>
                    <a:bodyPr/>
                    <a:lstStyle/>
                    <a:p>
                      <a:r>
                        <a:rPr lang="en-US" sz="1100"/>
                        <a:t>Church: Main Command Post</a:t>
                      </a:r>
                    </a:p>
                  </a:txBody>
                  <a:tcPr marL="76279" marR="76279" marT="38140" marB="38140"/>
                </a:tc>
                <a:extLst>
                  <a:ext uri="{0D108BD9-81ED-4DB2-BD59-A6C34878D82A}">
                    <a16:rowId xmlns:a16="http://schemas.microsoft.com/office/drawing/2014/main" val="2077239969"/>
                  </a:ext>
                </a:extLst>
              </a:tr>
              <a:tr h="564468">
                <a:tc>
                  <a:txBody>
                    <a:bodyPr/>
                    <a:lstStyle/>
                    <a:p>
                      <a:r>
                        <a:rPr lang="en-US" sz="1100" dirty="0"/>
                        <a:t>Federal Bureau of Investigation/Other</a:t>
                      </a:r>
                    </a:p>
                  </a:txBody>
                  <a:tcPr marL="76279" marR="76279" marT="38140" marB="38140"/>
                </a:tc>
                <a:tc>
                  <a:txBody>
                    <a:bodyPr/>
                    <a:lstStyle/>
                    <a:p>
                      <a:r>
                        <a:rPr lang="en-US" sz="1100"/>
                        <a:t>Observers: Multiple Surround FD’s</a:t>
                      </a:r>
                    </a:p>
                  </a:txBody>
                  <a:tcPr marL="76279" marR="76279" marT="38140" marB="38140"/>
                </a:tc>
                <a:extLst>
                  <a:ext uri="{0D108BD9-81ED-4DB2-BD59-A6C34878D82A}">
                    <a16:rowId xmlns:a16="http://schemas.microsoft.com/office/drawing/2014/main" val="2156335491"/>
                  </a:ext>
                </a:extLst>
              </a:tr>
              <a:tr h="564468">
                <a:tc>
                  <a:txBody>
                    <a:bodyPr/>
                    <a:lstStyle/>
                    <a:p>
                      <a:r>
                        <a:rPr lang="en-US" sz="1100" dirty="0"/>
                        <a:t>State Homeland Security</a:t>
                      </a:r>
                    </a:p>
                  </a:txBody>
                  <a:tcPr marL="76279" marR="76279" marT="38140" marB="38140"/>
                </a:tc>
                <a:tc>
                  <a:txBody>
                    <a:bodyPr/>
                    <a:lstStyle/>
                    <a:p>
                      <a:r>
                        <a:rPr lang="en-US" sz="1100" dirty="0"/>
                        <a:t>Observers:  Multiple Surrounding PD’s</a:t>
                      </a:r>
                    </a:p>
                  </a:txBody>
                  <a:tcPr marL="76279" marR="76279" marT="38140" marB="38140"/>
                </a:tc>
                <a:extLst>
                  <a:ext uri="{0D108BD9-81ED-4DB2-BD59-A6C34878D82A}">
                    <a16:rowId xmlns:a16="http://schemas.microsoft.com/office/drawing/2014/main" val="3438267853"/>
                  </a:ext>
                </a:extLst>
              </a:tr>
            </a:tbl>
          </a:graphicData>
        </a:graphic>
      </p:graphicFrame>
      <p:sp>
        <p:nvSpPr>
          <p:cNvPr id="5" name="Slide Number Placeholder 4">
            <a:extLst>
              <a:ext uri="{FF2B5EF4-FFF2-40B4-BE49-F238E27FC236}">
                <a16:creationId xmlns:a16="http://schemas.microsoft.com/office/drawing/2014/main" id="{A8FAAC9D-5D12-0240-9C4C-6A90517E129E}"/>
              </a:ext>
            </a:extLst>
          </p:cNvPr>
          <p:cNvSpPr>
            <a:spLocks noGrp="1"/>
          </p:cNvSpPr>
          <p:nvPr>
            <p:ph type="sldNum" sz="quarter" idx="12"/>
          </p:nvPr>
        </p:nvSpPr>
        <p:spPr/>
        <p:txBody>
          <a:bodyPr/>
          <a:lstStyle/>
          <a:p>
            <a:fld id="{6E2D2B3B-882E-40F3-A32F-6DD516915044}" type="slidenum">
              <a:rPr lang="en-US" smtClean="0"/>
              <a:pPr/>
              <a:t>16</a:t>
            </a:fld>
            <a:endParaRPr lang="en-US" dirty="0"/>
          </a:p>
        </p:txBody>
      </p:sp>
    </p:spTree>
    <p:extLst>
      <p:ext uri="{BB962C8B-B14F-4D97-AF65-F5344CB8AC3E}">
        <p14:creationId xmlns:p14="http://schemas.microsoft.com/office/powerpoint/2010/main" val="36985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758" y="448055"/>
            <a:ext cx="2560777"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73C4BF7D-E73B-4449-AAC9-F439369B5648}"/>
              </a:ext>
            </a:extLst>
          </p:cNvPr>
          <p:cNvSpPr>
            <a:spLocks noGrp="1"/>
          </p:cNvSpPr>
          <p:nvPr>
            <p:ph type="title"/>
          </p:nvPr>
        </p:nvSpPr>
        <p:spPr>
          <a:xfrm>
            <a:off x="582930" y="731519"/>
            <a:ext cx="2133893" cy="3237579"/>
          </a:xfrm>
        </p:spPr>
        <p:txBody>
          <a:bodyPr>
            <a:normAutofit/>
          </a:bodyPr>
          <a:lstStyle/>
          <a:p>
            <a:r>
              <a:rPr lang="en-US" u="sng">
                <a:solidFill>
                  <a:srgbClr val="FFFFFF"/>
                </a:solidFill>
              </a:rPr>
              <a:t>The Benefits of a Well-Designed Exercise</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757" y="4419227"/>
            <a:ext cx="2560777"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3452" y="448055"/>
            <a:ext cx="5766356"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060C65-746A-4D47-A8FB-B12EB3C582D9}"/>
              </a:ext>
            </a:extLst>
          </p:cNvPr>
          <p:cNvSpPr>
            <a:spLocks noGrp="1"/>
          </p:cNvSpPr>
          <p:nvPr>
            <p:ph idx="1"/>
          </p:nvPr>
        </p:nvSpPr>
        <p:spPr>
          <a:xfrm>
            <a:off x="3284781" y="686862"/>
            <a:ext cx="5278194" cy="5475129"/>
          </a:xfrm>
        </p:spPr>
        <p:txBody>
          <a:bodyPr anchor="ctr">
            <a:normAutofit/>
          </a:bodyPr>
          <a:lstStyle/>
          <a:p>
            <a:r>
              <a:rPr lang="en-US" sz="1600" dirty="0">
                <a:hlinkClick r:id="rId2"/>
              </a:rPr>
              <a:t>Evaluating the preparedness program</a:t>
            </a:r>
            <a:endParaRPr lang="en-US" sz="1600" dirty="0"/>
          </a:p>
          <a:p>
            <a:r>
              <a:rPr lang="en-US" sz="1600" dirty="0"/>
              <a:t>Identify </a:t>
            </a:r>
            <a:r>
              <a:rPr lang="en-US" sz="1600" dirty="0">
                <a:hlinkClick r:id="rId3"/>
              </a:rPr>
              <a:t>planning</a:t>
            </a:r>
            <a:r>
              <a:rPr lang="en-US" sz="1600" dirty="0"/>
              <a:t> and procedural deficiencies</a:t>
            </a:r>
          </a:p>
          <a:p>
            <a:r>
              <a:rPr lang="en-US" sz="1600" dirty="0">
                <a:hlinkClick r:id="rId4"/>
              </a:rPr>
              <a:t>Testing or valida</a:t>
            </a:r>
            <a:r>
              <a:rPr lang="en-US" sz="1600" u="sng" dirty="0">
                <a:solidFill>
                  <a:schemeClr val="accent1"/>
                </a:solidFill>
              </a:rPr>
              <a:t>ting</a:t>
            </a:r>
            <a:r>
              <a:rPr lang="en-US" sz="1600" dirty="0"/>
              <a:t> recently changed procedures or plans</a:t>
            </a:r>
          </a:p>
          <a:p>
            <a:r>
              <a:rPr lang="en-US" sz="1600" u="sng" dirty="0">
                <a:solidFill>
                  <a:schemeClr val="accent1"/>
                </a:solidFill>
              </a:rPr>
              <a:t>Clarifying</a:t>
            </a:r>
            <a:r>
              <a:rPr lang="en-US" sz="1600" dirty="0"/>
              <a:t> roles and responsibilities</a:t>
            </a:r>
          </a:p>
          <a:p>
            <a:r>
              <a:rPr lang="en-US" sz="1600" dirty="0"/>
              <a:t>Obtaining participant feedback and recommendations for </a:t>
            </a:r>
            <a:r>
              <a:rPr lang="en-US" sz="1600" dirty="0">
                <a:hlinkClick r:id="rId2"/>
              </a:rPr>
              <a:t>program improvement</a:t>
            </a:r>
            <a:endParaRPr lang="en-US" sz="1600" dirty="0"/>
          </a:p>
          <a:p>
            <a:r>
              <a:rPr lang="en-US" sz="1600" dirty="0"/>
              <a:t>Measuring improvement compared to </a:t>
            </a:r>
            <a:r>
              <a:rPr lang="en-US" sz="1600" dirty="0">
                <a:hlinkClick r:id="rId5"/>
              </a:rPr>
              <a:t>performance objectives</a:t>
            </a:r>
            <a:endParaRPr lang="en-US" sz="1600" dirty="0"/>
          </a:p>
          <a:p>
            <a:r>
              <a:rPr lang="en-US" sz="1600" dirty="0"/>
              <a:t>Improving </a:t>
            </a:r>
            <a:r>
              <a:rPr lang="en-US" sz="1600" dirty="0">
                <a:hlinkClick r:id="rId6"/>
              </a:rPr>
              <a:t>coordination</a:t>
            </a:r>
            <a:r>
              <a:rPr lang="en-US" sz="1600" dirty="0"/>
              <a:t> between internal and external teams, organizations and entities</a:t>
            </a:r>
          </a:p>
          <a:p>
            <a:r>
              <a:rPr lang="en-US" sz="1600" dirty="0"/>
              <a:t>Validating </a:t>
            </a:r>
            <a:r>
              <a:rPr lang="en-US" sz="1600" dirty="0">
                <a:hlinkClick r:id="rId7"/>
              </a:rPr>
              <a:t>training and education</a:t>
            </a:r>
            <a:endParaRPr lang="en-US" sz="1600" dirty="0"/>
          </a:p>
          <a:p>
            <a:r>
              <a:rPr lang="en-US" sz="1600" dirty="0"/>
              <a:t>Increasing awareness and understanding of hazards and the potential </a:t>
            </a:r>
            <a:r>
              <a:rPr lang="en-US" sz="1600" dirty="0">
                <a:hlinkClick r:id="rId8"/>
              </a:rPr>
              <a:t>impacts of hazards</a:t>
            </a:r>
            <a:r>
              <a:rPr lang="en-US" sz="1600" dirty="0"/>
              <a:t>.</a:t>
            </a:r>
          </a:p>
          <a:p>
            <a:r>
              <a:rPr lang="en-US" sz="1600" dirty="0"/>
              <a:t>Assessing the capabilities of existing resources and identify needed </a:t>
            </a:r>
            <a:r>
              <a:rPr lang="en-US" sz="1600" dirty="0">
                <a:hlinkClick r:id="rId9"/>
              </a:rPr>
              <a:t>resources</a:t>
            </a:r>
            <a:endParaRPr lang="en-US" sz="1600" dirty="0"/>
          </a:p>
          <a:p>
            <a:endParaRPr lang="en-US" sz="1600" dirty="0"/>
          </a:p>
          <a:p>
            <a:pPr marL="0" indent="0">
              <a:buNone/>
            </a:pPr>
            <a:r>
              <a:rPr lang="en-US" sz="1600" dirty="0"/>
              <a:t>Source: </a:t>
            </a:r>
            <a:r>
              <a:rPr lang="en-US" sz="1600" dirty="0" err="1"/>
              <a:t>Ready.gov</a:t>
            </a:r>
            <a:endParaRPr lang="en-US" sz="1600" dirty="0"/>
          </a:p>
          <a:p>
            <a:endParaRPr lang="en-US" sz="1600" dirty="0"/>
          </a:p>
        </p:txBody>
      </p:sp>
      <p:sp>
        <p:nvSpPr>
          <p:cNvPr id="4" name="Slide Number Placeholder 3">
            <a:extLst>
              <a:ext uri="{FF2B5EF4-FFF2-40B4-BE49-F238E27FC236}">
                <a16:creationId xmlns:a16="http://schemas.microsoft.com/office/drawing/2014/main" id="{B7B7CDBD-7EF2-4844-9103-A83DD89FD9EE}"/>
              </a:ext>
            </a:extLst>
          </p:cNvPr>
          <p:cNvSpPr>
            <a:spLocks noGrp="1"/>
          </p:cNvSpPr>
          <p:nvPr>
            <p:ph type="sldNum" sz="quarter" idx="12"/>
          </p:nvPr>
        </p:nvSpPr>
        <p:spPr/>
        <p:txBody>
          <a:bodyPr/>
          <a:lstStyle/>
          <a:p>
            <a:fld id="{6E2D2B3B-882E-40F3-A32F-6DD516915044}" type="slidenum">
              <a:rPr lang="en-US" smtClean="0"/>
              <a:pPr/>
              <a:t>17</a:t>
            </a:fld>
            <a:endParaRPr lang="en-US" dirty="0"/>
          </a:p>
        </p:txBody>
      </p:sp>
    </p:spTree>
    <p:extLst>
      <p:ext uri="{BB962C8B-B14F-4D97-AF65-F5344CB8AC3E}">
        <p14:creationId xmlns:p14="http://schemas.microsoft.com/office/powerpoint/2010/main" val="2951497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8">
            <a:extLst>
              <a:ext uri="{FF2B5EF4-FFF2-40B4-BE49-F238E27FC236}">
                <a16:creationId xmlns:a16="http://schemas.microsoft.com/office/drawing/2014/main" id="{A8908DB7-C3A6-4FCB-9820-CEE02B398C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40823"/>
            <a:ext cx="2564892" cy="5583148"/>
          </a:xfrm>
        </p:spPr>
        <p:txBody>
          <a:bodyPr anchor="ctr">
            <a:normAutofit/>
          </a:bodyPr>
          <a:lstStyle/>
          <a:p>
            <a:r>
              <a:rPr lang="en-US" sz="4300"/>
              <a:t>The Most Important Reason For Having A Plan Of Action?</a:t>
            </a:r>
          </a:p>
        </p:txBody>
      </p:sp>
      <p:sp>
        <p:nvSpPr>
          <p:cNvPr id="11" name="sketch line">
            <a:extLst>
              <a:ext uri="{FF2B5EF4-FFF2-40B4-BE49-F238E27FC236}">
                <a16:creationId xmlns:a16="http://schemas.microsoft.com/office/drawing/2014/main" id="{535742DD-1B16-4E9D-B715-0D74B4574A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00400" y="630936"/>
            <a:ext cx="13716" cy="5590381"/>
          </a:xfrm>
          <a:custGeom>
            <a:avLst/>
            <a:gdLst>
              <a:gd name="connsiteX0" fmla="*/ 0 w 13716"/>
              <a:gd name="connsiteY0" fmla="*/ 0 h 5590381"/>
              <a:gd name="connsiteX1" fmla="*/ 13716 w 13716"/>
              <a:gd name="connsiteY1" fmla="*/ 0 h 5590381"/>
              <a:gd name="connsiteX2" fmla="*/ 13716 w 13716"/>
              <a:gd name="connsiteY2" fmla="*/ 754701 h 5590381"/>
              <a:gd name="connsiteX3" fmla="*/ 13716 w 13716"/>
              <a:gd name="connsiteY3" fmla="*/ 1565307 h 5590381"/>
              <a:gd name="connsiteX4" fmla="*/ 13716 w 13716"/>
              <a:gd name="connsiteY4" fmla="*/ 2152297 h 5590381"/>
              <a:gd name="connsiteX5" fmla="*/ 13716 w 13716"/>
              <a:gd name="connsiteY5" fmla="*/ 2906998 h 5590381"/>
              <a:gd name="connsiteX6" fmla="*/ 13716 w 13716"/>
              <a:gd name="connsiteY6" fmla="*/ 3549892 h 5590381"/>
              <a:gd name="connsiteX7" fmla="*/ 13716 w 13716"/>
              <a:gd name="connsiteY7" fmla="*/ 4080978 h 5590381"/>
              <a:gd name="connsiteX8" fmla="*/ 13716 w 13716"/>
              <a:gd name="connsiteY8" fmla="*/ 4835680 h 5590381"/>
              <a:gd name="connsiteX9" fmla="*/ 13716 w 13716"/>
              <a:gd name="connsiteY9" fmla="*/ 5590381 h 5590381"/>
              <a:gd name="connsiteX10" fmla="*/ 0 w 13716"/>
              <a:gd name="connsiteY10" fmla="*/ 5590381 h 5590381"/>
              <a:gd name="connsiteX11" fmla="*/ 0 w 13716"/>
              <a:gd name="connsiteY11" fmla="*/ 4835680 h 5590381"/>
              <a:gd name="connsiteX12" fmla="*/ 0 w 13716"/>
              <a:gd name="connsiteY12" fmla="*/ 4304593 h 5590381"/>
              <a:gd name="connsiteX13" fmla="*/ 0 w 13716"/>
              <a:gd name="connsiteY13" fmla="*/ 3773507 h 5590381"/>
              <a:gd name="connsiteX14" fmla="*/ 0 w 13716"/>
              <a:gd name="connsiteY14" fmla="*/ 3186517 h 5590381"/>
              <a:gd name="connsiteX15" fmla="*/ 0 w 13716"/>
              <a:gd name="connsiteY15" fmla="*/ 2487720 h 5590381"/>
              <a:gd name="connsiteX16" fmla="*/ 0 w 13716"/>
              <a:gd name="connsiteY16" fmla="*/ 1956633 h 5590381"/>
              <a:gd name="connsiteX17" fmla="*/ 0 w 13716"/>
              <a:gd name="connsiteY17" fmla="*/ 1425547 h 5590381"/>
              <a:gd name="connsiteX18" fmla="*/ 0 w 13716"/>
              <a:gd name="connsiteY18" fmla="*/ 614942 h 5590381"/>
              <a:gd name="connsiteX19" fmla="*/ 0 w 13716"/>
              <a:gd name="connsiteY19" fmla="*/ 0 h 5590381"/>
              <a:gd name="connsiteX0" fmla="*/ 0 w 13716"/>
              <a:gd name="connsiteY0" fmla="*/ 0 h 5590381"/>
              <a:gd name="connsiteX1" fmla="*/ 13716 w 13716"/>
              <a:gd name="connsiteY1" fmla="*/ 0 h 5590381"/>
              <a:gd name="connsiteX2" fmla="*/ 13716 w 13716"/>
              <a:gd name="connsiteY2" fmla="*/ 698798 h 5590381"/>
              <a:gd name="connsiteX3" fmla="*/ 13716 w 13716"/>
              <a:gd name="connsiteY3" fmla="*/ 1397595 h 5590381"/>
              <a:gd name="connsiteX4" fmla="*/ 13716 w 13716"/>
              <a:gd name="connsiteY4" fmla="*/ 2152297 h 5590381"/>
              <a:gd name="connsiteX5" fmla="*/ 13716 w 13716"/>
              <a:gd name="connsiteY5" fmla="*/ 2739287 h 5590381"/>
              <a:gd name="connsiteX6" fmla="*/ 13716 w 13716"/>
              <a:gd name="connsiteY6" fmla="*/ 3493988 h 5590381"/>
              <a:gd name="connsiteX7" fmla="*/ 13716 w 13716"/>
              <a:gd name="connsiteY7" fmla="*/ 4304593 h 5590381"/>
              <a:gd name="connsiteX8" fmla="*/ 13716 w 13716"/>
              <a:gd name="connsiteY8" fmla="*/ 5590381 h 5590381"/>
              <a:gd name="connsiteX9" fmla="*/ 0 w 13716"/>
              <a:gd name="connsiteY9" fmla="*/ 5590381 h 5590381"/>
              <a:gd name="connsiteX10" fmla="*/ 0 w 13716"/>
              <a:gd name="connsiteY10" fmla="*/ 4835680 h 5590381"/>
              <a:gd name="connsiteX11" fmla="*/ 0 w 13716"/>
              <a:gd name="connsiteY11" fmla="*/ 4136882 h 5590381"/>
              <a:gd name="connsiteX12" fmla="*/ 0 w 13716"/>
              <a:gd name="connsiteY12" fmla="*/ 3549892 h 5590381"/>
              <a:gd name="connsiteX13" fmla="*/ 0 w 13716"/>
              <a:gd name="connsiteY13" fmla="*/ 2851094 h 5590381"/>
              <a:gd name="connsiteX14" fmla="*/ 0 w 13716"/>
              <a:gd name="connsiteY14" fmla="*/ 2264104 h 5590381"/>
              <a:gd name="connsiteX15" fmla="*/ 0 w 13716"/>
              <a:gd name="connsiteY15" fmla="*/ 1733018 h 5590381"/>
              <a:gd name="connsiteX16" fmla="*/ 0 w 13716"/>
              <a:gd name="connsiteY16" fmla="*/ 1090124 h 5590381"/>
              <a:gd name="connsiteX17" fmla="*/ 0 w 13716"/>
              <a:gd name="connsiteY17" fmla="*/ 0 h 559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716" h="5590381" fill="none" extrusionOk="0">
                <a:moveTo>
                  <a:pt x="0" y="0"/>
                </a:moveTo>
                <a:cubicBezTo>
                  <a:pt x="6858" y="-583"/>
                  <a:pt x="7851" y="431"/>
                  <a:pt x="13716" y="0"/>
                </a:cubicBezTo>
                <a:cubicBezTo>
                  <a:pt x="34933" y="215318"/>
                  <a:pt x="27251" y="565582"/>
                  <a:pt x="13716" y="754701"/>
                </a:cubicBezTo>
                <a:cubicBezTo>
                  <a:pt x="-46127" y="1001571"/>
                  <a:pt x="16502" y="1226848"/>
                  <a:pt x="13716" y="1565307"/>
                </a:cubicBezTo>
                <a:cubicBezTo>
                  <a:pt x="518" y="1889109"/>
                  <a:pt x="-16367" y="2000548"/>
                  <a:pt x="13716" y="2152297"/>
                </a:cubicBezTo>
                <a:cubicBezTo>
                  <a:pt x="-27751" y="2293511"/>
                  <a:pt x="26467" y="2577637"/>
                  <a:pt x="13716" y="2906998"/>
                </a:cubicBezTo>
                <a:cubicBezTo>
                  <a:pt x="10317" y="3210592"/>
                  <a:pt x="23894" y="3347388"/>
                  <a:pt x="13716" y="3549892"/>
                </a:cubicBezTo>
                <a:cubicBezTo>
                  <a:pt x="-2084" y="3774164"/>
                  <a:pt x="29811" y="3846282"/>
                  <a:pt x="13716" y="4080978"/>
                </a:cubicBezTo>
                <a:cubicBezTo>
                  <a:pt x="-34083" y="4316157"/>
                  <a:pt x="-21714" y="4469094"/>
                  <a:pt x="13716" y="4835680"/>
                </a:cubicBezTo>
                <a:cubicBezTo>
                  <a:pt x="54813" y="5147918"/>
                  <a:pt x="-17924" y="5390556"/>
                  <a:pt x="13716" y="5590381"/>
                </a:cubicBezTo>
                <a:cubicBezTo>
                  <a:pt x="8175" y="5590136"/>
                  <a:pt x="6849" y="5590599"/>
                  <a:pt x="0" y="5590381"/>
                </a:cubicBezTo>
                <a:cubicBezTo>
                  <a:pt x="25138" y="5250698"/>
                  <a:pt x="-4619" y="5075445"/>
                  <a:pt x="0" y="4835680"/>
                </a:cubicBezTo>
                <a:cubicBezTo>
                  <a:pt x="36581" y="4590550"/>
                  <a:pt x="3022" y="4474529"/>
                  <a:pt x="0" y="4304593"/>
                </a:cubicBezTo>
                <a:cubicBezTo>
                  <a:pt x="-12701" y="4111845"/>
                  <a:pt x="27688" y="3905584"/>
                  <a:pt x="0" y="3773507"/>
                </a:cubicBezTo>
                <a:cubicBezTo>
                  <a:pt x="-26601" y="3606595"/>
                  <a:pt x="-5508" y="3333425"/>
                  <a:pt x="0" y="3186517"/>
                </a:cubicBezTo>
                <a:cubicBezTo>
                  <a:pt x="27803" y="3020623"/>
                  <a:pt x="39608" y="2648539"/>
                  <a:pt x="0" y="2487720"/>
                </a:cubicBezTo>
                <a:cubicBezTo>
                  <a:pt x="-30668" y="2356394"/>
                  <a:pt x="-10848" y="2125581"/>
                  <a:pt x="0" y="1956633"/>
                </a:cubicBezTo>
                <a:cubicBezTo>
                  <a:pt x="21350" y="1832604"/>
                  <a:pt x="13098" y="1675326"/>
                  <a:pt x="0" y="1425547"/>
                </a:cubicBezTo>
                <a:cubicBezTo>
                  <a:pt x="51943" y="1231575"/>
                  <a:pt x="-49685" y="947153"/>
                  <a:pt x="0" y="614942"/>
                </a:cubicBezTo>
                <a:cubicBezTo>
                  <a:pt x="23685" y="274445"/>
                  <a:pt x="15608" y="143232"/>
                  <a:pt x="0" y="0"/>
                </a:cubicBezTo>
                <a:close/>
              </a:path>
              <a:path w="13716" h="5590381" stroke="0" extrusionOk="0">
                <a:moveTo>
                  <a:pt x="0" y="0"/>
                </a:moveTo>
                <a:cubicBezTo>
                  <a:pt x="4519" y="745"/>
                  <a:pt x="7608" y="27"/>
                  <a:pt x="13716" y="0"/>
                </a:cubicBezTo>
                <a:cubicBezTo>
                  <a:pt x="44022" y="114427"/>
                  <a:pt x="8229" y="453118"/>
                  <a:pt x="13716" y="698798"/>
                </a:cubicBezTo>
                <a:cubicBezTo>
                  <a:pt x="34424" y="963774"/>
                  <a:pt x="36600" y="1212364"/>
                  <a:pt x="13716" y="1397595"/>
                </a:cubicBezTo>
                <a:cubicBezTo>
                  <a:pt x="48283" y="1542354"/>
                  <a:pt x="25375" y="1802464"/>
                  <a:pt x="13716" y="2152297"/>
                </a:cubicBezTo>
                <a:cubicBezTo>
                  <a:pt x="3835" y="2525678"/>
                  <a:pt x="21814" y="2592868"/>
                  <a:pt x="13716" y="2739287"/>
                </a:cubicBezTo>
                <a:cubicBezTo>
                  <a:pt x="1084" y="2874965"/>
                  <a:pt x="-36448" y="3144013"/>
                  <a:pt x="13716" y="3493988"/>
                </a:cubicBezTo>
                <a:cubicBezTo>
                  <a:pt x="-17205" y="3852647"/>
                  <a:pt x="66492" y="4038484"/>
                  <a:pt x="13716" y="4304593"/>
                </a:cubicBezTo>
                <a:cubicBezTo>
                  <a:pt x="-83354" y="4564310"/>
                  <a:pt x="113944" y="5225828"/>
                  <a:pt x="13716" y="5590381"/>
                </a:cubicBezTo>
                <a:cubicBezTo>
                  <a:pt x="9333" y="5590250"/>
                  <a:pt x="5993" y="5589792"/>
                  <a:pt x="0" y="5590381"/>
                </a:cubicBezTo>
                <a:cubicBezTo>
                  <a:pt x="35863" y="5257220"/>
                  <a:pt x="-32757" y="5135372"/>
                  <a:pt x="0" y="4835680"/>
                </a:cubicBezTo>
                <a:cubicBezTo>
                  <a:pt x="7921" y="4562721"/>
                  <a:pt x="-29047" y="4351594"/>
                  <a:pt x="0" y="4136882"/>
                </a:cubicBezTo>
                <a:cubicBezTo>
                  <a:pt x="1393" y="3929098"/>
                  <a:pt x="-4372" y="3755796"/>
                  <a:pt x="0" y="3549892"/>
                </a:cubicBezTo>
                <a:cubicBezTo>
                  <a:pt x="-14123" y="3323552"/>
                  <a:pt x="21701" y="3076195"/>
                  <a:pt x="0" y="2851094"/>
                </a:cubicBezTo>
                <a:cubicBezTo>
                  <a:pt x="-51577" y="2661940"/>
                  <a:pt x="-7702" y="2448681"/>
                  <a:pt x="0" y="2264104"/>
                </a:cubicBezTo>
                <a:cubicBezTo>
                  <a:pt x="-8180" y="2080123"/>
                  <a:pt x="16108" y="1991682"/>
                  <a:pt x="0" y="1733018"/>
                </a:cubicBezTo>
                <a:cubicBezTo>
                  <a:pt x="-21280" y="1472795"/>
                  <a:pt x="8343" y="1385598"/>
                  <a:pt x="0" y="1090124"/>
                </a:cubicBezTo>
                <a:cubicBezTo>
                  <a:pt x="41559" y="815693"/>
                  <a:pt x="-53513" y="485395"/>
                  <a:pt x="0" y="0"/>
                </a:cubicBezTo>
                <a:close/>
              </a:path>
              <a:path w="13716" h="5590381" fill="none" stroke="0" extrusionOk="0">
                <a:moveTo>
                  <a:pt x="0" y="0"/>
                </a:moveTo>
                <a:cubicBezTo>
                  <a:pt x="6692" y="-634"/>
                  <a:pt x="7933" y="727"/>
                  <a:pt x="13716" y="0"/>
                </a:cubicBezTo>
                <a:cubicBezTo>
                  <a:pt x="-11397" y="210553"/>
                  <a:pt x="41795" y="570219"/>
                  <a:pt x="13716" y="754701"/>
                </a:cubicBezTo>
                <a:cubicBezTo>
                  <a:pt x="-16345" y="939055"/>
                  <a:pt x="5480" y="1271330"/>
                  <a:pt x="13716" y="1565307"/>
                </a:cubicBezTo>
                <a:cubicBezTo>
                  <a:pt x="214" y="1888228"/>
                  <a:pt x="-22439" y="2000817"/>
                  <a:pt x="13716" y="2152297"/>
                </a:cubicBezTo>
                <a:cubicBezTo>
                  <a:pt x="36483" y="2302199"/>
                  <a:pt x="43294" y="2645200"/>
                  <a:pt x="13716" y="2906998"/>
                </a:cubicBezTo>
                <a:cubicBezTo>
                  <a:pt x="10400" y="3203875"/>
                  <a:pt x="27719" y="3309255"/>
                  <a:pt x="13716" y="3549892"/>
                </a:cubicBezTo>
                <a:cubicBezTo>
                  <a:pt x="-8323" y="3767364"/>
                  <a:pt x="36239" y="3859248"/>
                  <a:pt x="13716" y="4080978"/>
                </a:cubicBezTo>
                <a:cubicBezTo>
                  <a:pt x="-28362" y="4308528"/>
                  <a:pt x="-17360" y="4464817"/>
                  <a:pt x="13716" y="4835680"/>
                </a:cubicBezTo>
                <a:cubicBezTo>
                  <a:pt x="37186" y="5120324"/>
                  <a:pt x="-5183" y="5409792"/>
                  <a:pt x="13716" y="5590381"/>
                </a:cubicBezTo>
                <a:cubicBezTo>
                  <a:pt x="8151" y="5590111"/>
                  <a:pt x="6756" y="5590651"/>
                  <a:pt x="0" y="5590381"/>
                </a:cubicBezTo>
                <a:cubicBezTo>
                  <a:pt x="366" y="5289836"/>
                  <a:pt x="-51421" y="5037027"/>
                  <a:pt x="0" y="4835680"/>
                </a:cubicBezTo>
                <a:cubicBezTo>
                  <a:pt x="30695" y="4638845"/>
                  <a:pt x="15954" y="4503929"/>
                  <a:pt x="0" y="4304593"/>
                </a:cubicBezTo>
                <a:cubicBezTo>
                  <a:pt x="14622" y="4089881"/>
                  <a:pt x="18900" y="3917008"/>
                  <a:pt x="0" y="3773507"/>
                </a:cubicBezTo>
                <a:cubicBezTo>
                  <a:pt x="-3147" y="3613850"/>
                  <a:pt x="-23547" y="3335869"/>
                  <a:pt x="0" y="3186517"/>
                </a:cubicBezTo>
                <a:cubicBezTo>
                  <a:pt x="5486" y="3055843"/>
                  <a:pt x="41826" y="2645889"/>
                  <a:pt x="0" y="2487720"/>
                </a:cubicBezTo>
                <a:cubicBezTo>
                  <a:pt x="-23992" y="2347034"/>
                  <a:pt x="14189" y="2145771"/>
                  <a:pt x="0" y="1956633"/>
                </a:cubicBezTo>
                <a:cubicBezTo>
                  <a:pt x="14669" y="1780910"/>
                  <a:pt x="-4302" y="1660669"/>
                  <a:pt x="0" y="1425547"/>
                </a:cubicBezTo>
                <a:cubicBezTo>
                  <a:pt x="70611" y="1196115"/>
                  <a:pt x="14725" y="924393"/>
                  <a:pt x="0" y="614942"/>
                </a:cubicBezTo>
                <a:cubicBezTo>
                  <a:pt x="-2330" y="269013"/>
                  <a:pt x="15133" y="13266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3114097614">
                  <a:custGeom>
                    <a:avLst/>
                    <a:gdLst>
                      <a:gd name="connsiteX0" fmla="*/ 0 w 13716"/>
                      <a:gd name="connsiteY0" fmla="*/ 0 h 5590381"/>
                      <a:gd name="connsiteX1" fmla="*/ 13716 w 13716"/>
                      <a:gd name="connsiteY1" fmla="*/ 0 h 5590381"/>
                      <a:gd name="connsiteX2" fmla="*/ 13716 w 13716"/>
                      <a:gd name="connsiteY2" fmla="*/ 754701 h 5590381"/>
                      <a:gd name="connsiteX3" fmla="*/ 13716 w 13716"/>
                      <a:gd name="connsiteY3" fmla="*/ 1565307 h 5590381"/>
                      <a:gd name="connsiteX4" fmla="*/ 13716 w 13716"/>
                      <a:gd name="connsiteY4" fmla="*/ 2152297 h 5590381"/>
                      <a:gd name="connsiteX5" fmla="*/ 13716 w 13716"/>
                      <a:gd name="connsiteY5" fmla="*/ 2906998 h 5590381"/>
                      <a:gd name="connsiteX6" fmla="*/ 13716 w 13716"/>
                      <a:gd name="connsiteY6" fmla="*/ 3549892 h 5590381"/>
                      <a:gd name="connsiteX7" fmla="*/ 13716 w 13716"/>
                      <a:gd name="connsiteY7" fmla="*/ 4080978 h 5590381"/>
                      <a:gd name="connsiteX8" fmla="*/ 13716 w 13716"/>
                      <a:gd name="connsiteY8" fmla="*/ 4835680 h 5590381"/>
                      <a:gd name="connsiteX9" fmla="*/ 13716 w 13716"/>
                      <a:gd name="connsiteY9" fmla="*/ 5590381 h 5590381"/>
                      <a:gd name="connsiteX10" fmla="*/ 0 w 13716"/>
                      <a:gd name="connsiteY10" fmla="*/ 5590381 h 5590381"/>
                      <a:gd name="connsiteX11" fmla="*/ 0 w 13716"/>
                      <a:gd name="connsiteY11" fmla="*/ 4835680 h 5590381"/>
                      <a:gd name="connsiteX12" fmla="*/ 0 w 13716"/>
                      <a:gd name="connsiteY12" fmla="*/ 4304593 h 5590381"/>
                      <a:gd name="connsiteX13" fmla="*/ 0 w 13716"/>
                      <a:gd name="connsiteY13" fmla="*/ 3773507 h 5590381"/>
                      <a:gd name="connsiteX14" fmla="*/ 0 w 13716"/>
                      <a:gd name="connsiteY14" fmla="*/ 3186517 h 5590381"/>
                      <a:gd name="connsiteX15" fmla="*/ 0 w 13716"/>
                      <a:gd name="connsiteY15" fmla="*/ 2487720 h 5590381"/>
                      <a:gd name="connsiteX16" fmla="*/ 0 w 13716"/>
                      <a:gd name="connsiteY16" fmla="*/ 1956633 h 5590381"/>
                      <a:gd name="connsiteX17" fmla="*/ 0 w 13716"/>
                      <a:gd name="connsiteY17" fmla="*/ 1425547 h 5590381"/>
                      <a:gd name="connsiteX18" fmla="*/ 0 w 13716"/>
                      <a:gd name="connsiteY18" fmla="*/ 614942 h 5590381"/>
                      <a:gd name="connsiteX19" fmla="*/ 0 w 13716"/>
                      <a:gd name="connsiteY19" fmla="*/ 0 h 559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716" h="5590381" fill="none" extrusionOk="0">
                        <a:moveTo>
                          <a:pt x="0" y="0"/>
                        </a:moveTo>
                        <a:cubicBezTo>
                          <a:pt x="6519" y="-664"/>
                          <a:pt x="8288" y="665"/>
                          <a:pt x="13716" y="0"/>
                        </a:cubicBezTo>
                        <a:cubicBezTo>
                          <a:pt x="-9798" y="225076"/>
                          <a:pt x="41703" y="562283"/>
                          <a:pt x="13716" y="754701"/>
                        </a:cubicBezTo>
                        <a:cubicBezTo>
                          <a:pt x="-14271" y="947119"/>
                          <a:pt x="25509" y="1239251"/>
                          <a:pt x="13716" y="1565307"/>
                        </a:cubicBezTo>
                        <a:cubicBezTo>
                          <a:pt x="1923" y="1891363"/>
                          <a:pt x="2588" y="1999140"/>
                          <a:pt x="13716" y="2152297"/>
                        </a:cubicBezTo>
                        <a:cubicBezTo>
                          <a:pt x="24845" y="2305454"/>
                          <a:pt x="24133" y="2598333"/>
                          <a:pt x="13716" y="2906998"/>
                        </a:cubicBezTo>
                        <a:cubicBezTo>
                          <a:pt x="3299" y="3215663"/>
                          <a:pt x="30691" y="3327412"/>
                          <a:pt x="13716" y="3549892"/>
                        </a:cubicBezTo>
                        <a:cubicBezTo>
                          <a:pt x="-3259" y="3772372"/>
                          <a:pt x="33989" y="3843836"/>
                          <a:pt x="13716" y="4080978"/>
                        </a:cubicBezTo>
                        <a:cubicBezTo>
                          <a:pt x="-6557" y="4318120"/>
                          <a:pt x="-8378" y="4511166"/>
                          <a:pt x="13716" y="4835680"/>
                        </a:cubicBezTo>
                        <a:cubicBezTo>
                          <a:pt x="35810" y="5160194"/>
                          <a:pt x="-17642" y="5401748"/>
                          <a:pt x="13716" y="5590381"/>
                        </a:cubicBezTo>
                        <a:cubicBezTo>
                          <a:pt x="8599" y="5590092"/>
                          <a:pt x="6708" y="5590668"/>
                          <a:pt x="0" y="5590381"/>
                        </a:cubicBezTo>
                        <a:cubicBezTo>
                          <a:pt x="-6480" y="5250523"/>
                          <a:pt x="-32148" y="5052531"/>
                          <a:pt x="0" y="4835680"/>
                        </a:cubicBezTo>
                        <a:cubicBezTo>
                          <a:pt x="32148" y="4618829"/>
                          <a:pt x="5352" y="4496374"/>
                          <a:pt x="0" y="4304593"/>
                        </a:cubicBezTo>
                        <a:cubicBezTo>
                          <a:pt x="-5352" y="4112812"/>
                          <a:pt x="9645" y="3919423"/>
                          <a:pt x="0" y="3773507"/>
                        </a:cubicBezTo>
                        <a:cubicBezTo>
                          <a:pt x="-9645" y="3627591"/>
                          <a:pt x="-10654" y="3330687"/>
                          <a:pt x="0" y="3186517"/>
                        </a:cubicBezTo>
                        <a:cubicBezTo>
                          <a:pt x="10654" y="3042347"/>
                          <a:pt x="18181" y="2635923"/>
                          <a:pt x="0" y="2487720"/>
                        </a:cubicBezTo>
                        <a:cubicBezTo>
                          <a:pt x="-18181" y="2339517"/>
                          <a:pt x="-7947" y="2113537"/>
                          <a:pt x="0" y="1956633"/>
                        </a:cubicBezTo>
                        <a:cubicBezTo>
                          <a:pt x="7947" y="1799729"/>
                          <a:pt x="-15145" y="1657735"/>
                          <a:pt x="0" y="1425547"/>
                        </a:cubicBezTo>
                        <a:cubicBezTo>
                          <a:pt x="15145" y="1193359"/>
                          <a:pt x="-23832" y="948054"/>
                          <a:pt x="0" y="614942"/>
                        </a:cubicBezTo>
                        <a:cubicBezTo>
                          <a:pt x="23832" y="281831"/>
                          <a:pt x="2816" y="129878"/>
                          <a:pt x="0" y="0"/>
                        </a:cubicBezTo>
                        <a:close/>
                      </a:path>
                      <a:path w="13716" h="5590381" stroke="0" extrusionOk="0">
                        <a:moveTo>
                          <a:pt x="0" y="0"/>
                        </a:moveTo>
                        <a:cubicBezTo>
                          <a:pt x="4626" y="620"/>
                          <a:pt x="7856" y="-428"/>
                          <a:pt x="13716" y="0"/>
                        </a:cubicBezTo>
                        <a:cubicBezTo>
                          <a:pt x="36569" y="165299"/>
                          <a:pt x="-959" y="427555"/>
                          <a:pt x="13716" y="698798"/>
                        </a:cubicBezTo>
                        <a:cubicBezTo>
                          <a:pt x="28391" y="970041"/>
                          <a:pt x="15108" y="1226199"/>
                          <a:pt x="13716" y="1397595"/>
                        </a:cubicBezTo>
                        <a:cubicBezTo>
                          <a:pt x="12324" y="1568991"/>
                          <a:pt x="34226" y="1794517"/>
                          <a:pt x="13716" y="2152297"/>
                        </a:cubicBezTo>
                        <a:cubicBezTo>
                          <a:pt x="-6794" y="2510077"/>
                          <a:pt x="36274" y="2594424"/>
                          <a:pt x="13716" y="2739287"/>
                        </a:cubicBezTo>
                        <a:cubicBezTo>
                          <a:pt x="-8842" y="2884150"/>
                          <a:pt x="22545" y="3129706"/>
                          <a:pt x="13716" y="3493988"/>
                        </a:cubicBezTo>
                        <a:cubicBezTo>
                          <a:pt x="4887" y="3858270"/>
                          <a:pt x="49629" y="4041447"/>
                          <a:pt x="13716" y="4304593"/>
                        </a:cubicBezTo>
                        <a:cubicBezTo>
                          <a:pt x="-22197" y="4567740"/>
                          <a:pt x="45055" y="5149125"/>
                          <a:pt x="13716" y="5590381"/>
                        </a:cubicBezTo>
                        <a:cubicBezTo>
                          <a:pt x="9649" y="5590058"/>
                          <a:pt x="6483" y="5589928"/>
                          <a:pt x="0" y="5590381"/>
                        </a:cubicBezTo>
                        <a:cubicBezTo>
                          <a:pt x="36767" y="5266821"/>
                          <a:pt x="-16223" y="5116146"/>
                          <a:pt x="0" y="4835680"/>
                        </a:cubicBezTo>
                        <a:cubicBezTo>
                          <a:pt x="16223" y="4555214"/>
                          <a:pt x="-16316" y="4356490"/>
                          <a:pt x="0" y="4136882"/>
                        </a:cubicBezTo>
                        <a:cubicBezTo>
                          <a:pt x="16316" y="3917274"/>
                          <a:pt x="8005" y="3773465"/>
                          <a:pt x="0" y="3549892"/>
                        </a:cubicBezTo>
                        <a:cubicBezTo>
                          <a:pt x="-8005" y="3326319"/>
                          <a:pt x="27623" y="3052456"/>
                          <a:pt x="0" y="2851094"/>
                        </a:cubicBezTo>
                        <a:cubicBezTo>
                          <a:pt x="-27623" y="2649732"/>
                          <a:pt x="5614" y="2455815"/>
                          <a:pt x="0" y="2264104"/>
                        </a:cubicBezTo>
                        <a:cubicBezTo>
                          <a:pt x="-5614" y="2072393"/>
                          <a:pt x="22598" y="1990723"/>
                          <a:pt x="0" y="1733018"/>
                        </a:cubicBezTo>
                        <a:cubicBezTo>
                          <a:pt x="-22598" y="1475313"/>
                          <a:pt x="-6965" y="1369123"/>
                          <a:pt x="0" y="1090124"/>
                        </a:cubicBezTo>
                        <a:cubicBezTo>
                          <a:pt x="6965" y="811125"/>
                          <a:pt x="-19273" y="507044"/>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images-2.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0722" y="1121498"/>
            <a:ext cx="5170932" cy="2932508"/>
          </a:xfrm>
          <a:prstGeom prst="rect">
            <a:avLst/>
          </a:prstGeom>
        </p:spPr>
      </p:pic>
      <p:sp>
        <p:nvSpPr>
          <p:cNvPr id="3" name="Content Placeholder 2"/>
          <p:cNvSpPr>
            <a:spLocks noGrp="1"/>
          </p:cNvSpPr>
          <p:nvPr>
            <p:ph idx="1"/>
          </p:nvPr>
        </p:nvSpPr>
        <p:spPr>
          <a:xfrm>
            <a:off x="3490722" y="4798577"/>
            <a:ext cx="5170932" cy="1428487"/>
          </a:xfrm>
        </p:spPr>
        <p:txBody>
          <a:bodyPr anchor="t">
            <a:normAutofit/>
          </a:bodyPr>
          <a:lstStyle/>
          <a:p>
            <a:pPr marL="114300" indent="0">
              <a:buNone/>
            </a:pPr>
            <a:endParaRPr lang="en-US" sz="1900"/>
          </a:p>
          <a:p>
            <a:pPr marL="114300" indent="0">
              <a:buNone/>
            </a:pPr>
            <a:r>
              <a:rPr lang="en-US" sz="1900"/>
              <a:t>Of Course, Keeping Your Kids and Employees Safe!</a:t>
            </a:r>
          </a:p>
        </p:txBody>
      </p:sp>
      <p:sp>
        <p:nvSpPr>
          <p:cNvPr id="5" name="Slide Number Placeholder 4">
            <a:extLst>
              <a:ext uri="{FF2B5EF4-FFF2-40B4-BE49-F238E27FC236}">
                <a16:creationId xmlns:a16="http://schemas.microsoft.com/office/drawing/2014/main" id="{199851A5-779D-E440-B30C-8FF2AE100DDC}"/>
              </a:ext>
            </a:extLst>
          </p:cNvPr>
          <p:cNvSpPr>
            <a:spLocks noGrp="1"/>
          </p:cNvSpPr>
          <p:nvPr>
            <p:ph type="sldNum" sz="quarter" idx="12"/>
          </p:nvPr>
        </p:nvSpPr>
        <p:spPr/>
        <p:txBody>
          <a:bodyPr/>
          <a:lstStyle/>
          <a:p>
            <a:fld id="{6E2D2B3B-882E-40F3-A32F-6DD516915044}" type="slidenum">
              <a:rPr lang="en-US" smtClean="0"/>
              <a:pPr/>
              <a:t>18</a:t>
            </a:fld>
            <a:endParaRPr lang="en-US" dirty="0"/>
          </a:p>
        </p:txBody>
      </p:sp>
    </p:spTree>
    <p:extLst>
      <p:ext uri="{BB962C8B-B14F-4D97-AF65-F5344CB8AC3E}">
        <p14:creationId xmlns:p14="http://schemas.microsoft.com/office/powerpoint/2010/main" val="7660371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5FCE169-4276-4005-8C82-CCC9C80C4F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0" y="461736"/>
            <a:ext cx="5006339" cy="186629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p:cNvSpPr>
            <a:spLocks noGrp="1"/>
          </p:cNvSpPr>
          <p:nvPr>
            <p:ph type="title"/>
          </p:nvPr>
        </p:nvSpPr>
        <p:spPr>
          <a:xfrm>
            <a:off x="547616" y="730155"/>
            <a:ext cx="4568057" cy="1422871"/>
          </a:xfrm>
        </p:spPr>
        <p:txBody>
          <a:bodyPr>
            <a:normAutofit/>
          </a:bodyPr>
          <a:lstStyle/>
          <a:p>
            <a:r>
              <a:rPr lang="en-US" dirty="0">
                <a:solidFill>
                  <a:srgbClr val="FFFFFF"/>
                </a:solidFill>
              </a:rPr>
              <a:t>Post Event Lawsuits: Who Could Be Sued?</a:t>
            </a:r>
          </a:p>
        </p:txBody>
      </p:sp>
      <p:sp>
        <p:nvSpPr>
          <p:cNvPr id="12" name="Rectangle 11">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9963" y="467575"/>
            <a:ext cx="1611630" cy="1877811"/>
          </a:xfrm>
          <a:prstGeom prst="rect">
            <a:avLst/>
          </a:prstGeom>
          <a:solidFill>
            <a:schemeClr val="accent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0492" y="471340"/>
            <a:ext cx="1611630" cy="1856689"/>
          </a:xfrm>
          <a:prstGeom prst="rect">
            <a:avLst/>
          </a:prstGeom>
          <a:solidFill>
            <a:srgbClr val="DD1307"/>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0" y="2476301"/>
            <a:ext cx="5006339" cy="3922777"/>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85000"/>
                </a:prstClr>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589788" y="2717021"/>
            <a:ext cx="4525885" cy="3410824"/>
          </a:xfrm>
        </p:spPr>
        <p:txBody>
          <a:bodyPr anchor="ctr">
            <a:normAutofit/>
          </a:bodyPr>
          <a:lstStyle/>
          <a:p>
            <a:r>
              <a:rPr lang="en-US" sz="2400" dirty="0"/>
              <a:t>School District</a:t>
            </a:r>
          </a:p>
          <a:p>
            <a:r>
              <a:rPr lang="en-US" sz="2400" dirty="0"/>
              <a:t>School Superintendent</a:t>
            </a:r>
          </a:p>
          <a:p>
            <a:r>
              <a:rPr lang="en-US" sz="2400" dirty="0"/>
              <a:t>School Administration/Teachers</a:t>
            </a:r>
          </a:p>
          <a:p>
            <a:r>
              <a:rPr lang="en-US" sz="2400" dirty="0"/>
              <a:t>School Security</a:t>
            </a:r>
          </a:p>
          <a:p>
            <a:r>
              <a:rPr lang="en-US" sz="2400" dirty="0"/>
              <a:t>Local Government</a:t>
            </a:r>
          </a:p>
          <a:p>
            <a:r>
              <a:rPr lang="en-US" sz="2400" dirty="0"/>
              <a:t>Local Police</a:t>
            </a:r>
          </a:p>
          <a:p>
            <a:r>
              <a:rPr lang="en-US" sz="2400" dirty="0"/>
              <a:t>Third Parties: Contractors</a:t>
            </a:r>
          </a:p>
          <a:p>
            <a:endParaRPr lang="en-US" sz="1700" dirty="0"/>
          </a:p>
        </p:txBody>
      </p:sp>
      <p:sp>
        <p:nvSpPr>
          <p:cNvPr id="18" name="Rectangle 17">
            <a:extLst>
              <a:ext uri="{FF2B5EF4-FFF2-40B4-BE49-F238E27FC236}">
                <a16:creationId xmlns:a16="http://schemas.microsoft.com/office/drawing/2014/main" id="{01955DCA-E99D-4678-99DB-8075105C1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9963" y="2480956"/>
            <a:ext cx="3339846" cy="3922776"/>
          </a:xfrm>
          <a:prstGeom prst="rect">
            <a:avLst/>
          </a:prstGeom>
          <a:solidFill>
            <a:srgbClr val="DD1307">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5" name="Picture 4" descr="images-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4466" y="2697448"/>
            <a:ext cx="2910840" cy="3493008"/>
          </a:xfrm>
          <a:prstGeom prst="rect">
            <a:avLst/>
          </a:prstGeom>
        </p:spPr>
      </p:pic>
      <p:sp>
        <p:nvSpPr>
          <p:cNvPr id="4" name="Slide Number Placeholder 3">
            <a:extLst>
              <a:ext uri="{FF2B5EF4-FFF2-40B4-BE49-F238E27FC236}">
                <a16:creationId xmlns:a16="http://schemas.microsoft.com/office/drawing/2014/main" id="{9F722E29-1112-A847-9D1D-A68EFB8E3976}"/>
              </a:ext>
            </a:extLst>
          </p:cNvPr>
          <p:cNvSpPr>
            <a:spLocks noGrp="1"/>
          </p:cNvSpPr>
          <p:nvPr>
            <p:ph type="sldNum" sz="quarter" idx="12"/>
          </p:nvPr>
        </p:nvSpPr>
        <p:spPr/>
        <p:txBody>
          <a:bodyPr/>
          <a:lstStyle/>
          <a:p>
            <a:fld id="{6E2D2B3B-882E-40F3-A32F-6DD516915044}" type="slidenum">
              <a:rPr lang="en-US" smtClean="0"/>
              <a:pPr/>
              <a:t>19</a:t>
            </a:fld>
            <a:endParaRPr lang="en-US" dirty="0"/>
          </a:p>
        </p:txBody>
      </p:sp>
    </p:spTree>
    <p:extLst>
      <p:ext uri="{BB962C8B-B14F-4D97-AF65-F5344CB8AC3E}">
        <p14:creationId xmlns:p14="http://schemas.microsoft.com/office/powerpoint/2010/main" val="735897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79" y="347471"/>
            <a:ext cx="8325612" cy="18013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85216"/>
            <a:ext cx="7886700" cy="1325563"/>
          </a:xfrm>
        </p:spPr>
        <p:txBody>
          <a:bodyPr>
            <a:normAutofit/>
          </a:bodyPr>
          <a:lstStyle/>
          <a:p>
            <a:r>
              <a:rPr lang="en-US">
                <a:solidFill>
                  <a:schemeClr val="bg1"/>
                </a:solidFill>
              </a:rPr>
              <a:t>Presentation Overview</a:t>
            </a:r>
            <a:r>
              <a:rPr lang="mr-IN">
                <a:solidFill>
                  <a:schemeClr val="bg1"/>
                </a:solidFill>
              </a:rPr>
              <a:t>…</a:t>
            </a:r>
            <a:endParaRPr lang="en-US">
              <a:solidFill>
                <a:schemeClr val="bg1"/>
              </a:solidFill>
            </a:endParaRPr>
          </a:p>
        </p:txBody>
      </p:sp>
      <p:pic>
        <p:nvPicPr>
          <p:cNvPr id="4" name="Picture 3" descr="images-1.jpeg"/>
          <p:cNvPicPr>
            <a:picLocks noChangeAspect="1"/>
          </p:cNvPicPr>
          <p:nvPr/>
        </p:nvPicPr>
        <p:blipFill rotWithShape="1">
          <a:blip r:embed="rId2">
            <a:extLst>
              <a:ext uri="{28A0092B-C50C-407E-A947-70E740481C1C}">
                <a14:useLocalDpi xmlns:a14="http://schemas.microsoft.com/office/drawing/2010/main" val="0"/>
              </a:ext>
            </a:extLst>
          </a:blip>
          <a:srcRect r="-1" b="6894"/>
          <a:stretch/>
        </p:blipFill>
        <p:spPr>
          <a:xfrm>
            <a:off x="630936" y="2516777"/>
            <a:ext cx="4677156" cy="3660185"/>
          </a:xfrm>
          <a:prstGeom prst="rect">
            <a:avLst/>
          </a:prstGeom>
        </p:spPr>
      </p:pic>
      <p:sp>
        <p:nvSpPr>
          <p:cNvPr id="3" name="Content Placeholder 2"/>
          <p:cNvSpPr>
            <a:spLocks noGrp="1"/>
          </p:cNvSpPr>
          <p:nvPr>
            <p:ph idx="1"/>
          </p:nvPr>
        </p:nvSpPr>
        <p:spPr>
          <a:xfrm>
            <a:off x="5660136" y="2516777"/>
            <a:ext cx="2852928" cy="3660185"/>
          </a:xfrm>
        </p:spPr>
        <p:txBody>
          <a:bodyPr anchor="ctr">
            <a:normAutofit/>
          </a:bodyPr>
          <a:lstStyle/>
          <a:p>
            <a:pPr marL="114300" indent="0">
              <a:buNone/>
            </a:pPr>
            <a:endParaRPr lang="en-US" sz="1300" dirty="0"/>
          </a:p>
          <a:p>
            <a:endParaRPr lang="en-US" sz="1300" dirty="0"/>
          </a:p>
          <a:p>
            <a:r>
              <a:rPr lang="en-US" sz="1300" dirty="0"/>
              <a:t>Discuss the importance of H.B. 1283 for each school district.</a:t>
            </a:r>
          </a:p>
          <a:p>
            <a:pPr lvl="1"/>
            <a:r>
              <a:rPr lang="en-US" sz="1300" dirty="0"/>
              <a:t>Active Shooter Drills</a:t>
            </a:r>
          </a:p>
          <a:p>
            <a:pPr lvl="1"/>
            <a:r>
              <a:rPr lang="en-US" sz="1300" dirty="0"/>
              <a:t>Civilian Response To Active Shooter Event (CRASE) Overview</a:t>
            </a:r>
          </a:p>
          <a:p>
            <a:pPr lvl="1"/>
            <a:r>
              <a:rPr lang="en-US" sz="1300" dirty="0"/>
              <a:t>Mental Health: Threat Assessment Team Development</a:t>
            </a:r>
          </a:p>
          <a:p>
            <a:r>
              <a:rPr lang="en-US" sz="1300" dirty="0"/>
              <a:t>Managing Your School Safety System</a:t>
            </a:r>
          </a:p>
          <a:p>
            <a:r>
              <a:rPr lang="en-US" sz="1300" dirty="0"/>
              <a:t>National Litigation Trends</a:t>
            </a:r>
          </a:p>
          <a:p>
            <a:r>
              <a:rPr lang="en-US" sz="1300" dirty="0"/>
              <a:t>Common Physical Upgrade Considerations</a:t>
            </a:r>
          </a:p>
          <a:p>
            <a:endParaRPr lang="en-US" sz="1300" dirty="0"/>
          </a:p>
        </p:txBody>
      </p:sp>
      <p:sp>
        <p:nvSpPr>
          <p:cNvPr id="5" name="Slide Number Placeholder 4">
            <a:extLst>
              <a:ext uri="{FF2B5EF4-FFF2-40B4-BE49-F238E27FC236}">
                <a16:creationId xmlns:a16="http://schemas.microsoft.com/office/drawing/2014/main" id="{38B7AEB4-ECA3-244C-9D16-7396D06D0096}"/>
              </a:ext>
            </a:extLst>
          </p:cNvPr>
          <p:cNvSpPr>
            <a:spLocks noGrp="1"/>
          </p:cNvSpPr>
          <p:nvPr>
            <p:ph type="sldNum" sz="quarter" idx="12"/>
          </p:nvPr>
        </p:nvSpPr>
        <p:spPr/>
        <p:txBody>
          <a:bodyPr/>
          <a:lstStyle/>
          <a:p>
            <a:fld id="{6E2D2B3B-882E-40F3-A32F-6DD516915044}" type="slidenum">
              <a:rPr lang="en-US" smtClean="0"/>
              <a:pPr/>
              <a:t>2</a:t>
            </a:fld>
            <a:endParaRPr lang="en-US" dirty="0"/>
          </a:p>
        </p:txBody>
      </p:sp>
    </p:spTree>
    <p:extLst>
      <p:ext uri="{BB962C8B-B14F-4D97-AF65-F5344CB8AC3E}">
        <p14:creationId xmlns:p14="http://schemas.microsoft.com/office/powerpoint/2010/main" val="30087514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59" y="321732"/>
            <a:ext cx="5293730" cy="1964266"/>
          </a:xfrm>
          <a:prstGeom prst="rect">
            <a:avLst/>
          </a:prstGeom>
          <a:solidFill>
            <a:srgbClr val="48513D">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393192" y="491260"/>
            <a:ext cx="4945641" cy="1625210"/>
          </a:xfrm>
        </p:spPr>
        <p:txBody>
          <a:bodyPr>
            <a:normAutofit/>
          </a:bodyPr>
          <a:lstStyle/>
          <a:p>
            <a:r>
              <a:rPr lang="en-US" b="1">
                <a:solidFill>
                  <a:srgbClr val="FFFFFF"/>
                </a:solidFill>
              </a:rPr>
              <a:t>What Are The Costs?</a:t>
            </a:r>
          </a:p>
        </p:txBody>
      </p:sp>
      <p:pic>
        <p:nvPicPr>
          <p:cNvPr id="6" name="Picture 5" descr="images-7.jpeg"/>
          <p:cNvPicPr>
            <a:picLocks noChangeAspect="1"/>
          </p:cNvPicPr>
          <p:nvPr/>
        </p:nvPicPr>
        <p:blipFill rotWithShape="1">
          <a:blip r:embed="rId2">
            <a:extLst>
              <a:ext uri="{28A0092B-C50C-407E-A947-70E740481C1C}">
                <a14:useLocalDpi xmlns:a14="http://schemas.microsoft.com/office/drawing/2010/main" val="0"/>
              </a:ext>
            </a:extLst>
          </a:blip>
          <a:srcRect l="6966" r="16167" b="-1"/>
          <a:stretch/>
        </p:blipFill>
        <p:spPr>
          <a:xfrm>
            <a:off x="245660" y="2454903"/>
            <a:ext cx="5293729" cy="4080254"/>
          </a:xfrm>
          <a:prstGeom prst="rect">
            <a:avLst/>
          </a:prstGeom>
        </p:spPr>
      </p:pic>
      <p:sp>
        <p:nvSpPr>
          <p:cNvPr id="13" name="Rectangle 12">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7731" y="321732"/>
            <a:ext cx="3234970"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p:cNvSpPr>
            <a:spLocks noGrp="1"/>
          </p:cNvSpPr>
          <p:nvPr>
            <p:ph idx="1"/>
          </p:nvPr>
        </p:nvSpPr>
        <p:spPr>
          <a:xfrm>
            <a:off x="5773478" y="491260"/>
            <a:ext cx="2977329" cy="5888275"/>
          </a:xfrm>
        </p:spPr>
        <p:txBody>
          <a:bodyPr anchor="ctr">
            <a:normAutofit/>
          </a:bodyPr>
          <a:lstStyle/>
          <a:p>
            <a:pPr marL="114300" indent="0">
              <a:buNone/>
            </a:pPr>
            <a:r>
              <a:rPr lang="en-US" sz="1600" b="1" dirty="0">
                <a:solidFill>
                  <a:srgbClr val="FF0000"/>
                </a:solidFill>
              </a:rPr>
              <a:t>Direct Costs:</a:t>
            </a:r>
          </a:p>
          <a:p>
            <a:r>
              <a:rPr lang="en-US" sz="1600" dirty="0">
                <a:solidFill>
                  <a:srgbClr val="FFFFFF"/>
                </a:solidFill>
              </a:rPr>
              <a:t>Litigation (Lawsuits)</a:t>
            </a:r>
          </a:p>
          <a:p>
            <a:r>
              <a:rPr lang="en-US" sz="1600" dirty="0">
                <a:solidFill>
                  <a:srgbClr val="FFFFFF"/>
                </a:solidFill>
              </a:rPr>
              <a:t>Compensating Victims</a:t>
            </a:r>
          </a:p>
          <a:p>
            <a:r>
              <a:rPr lang="en-US" sz="1600" dirty="0">
                <a:solidFill>
                  <a:srgbClr val="FFFFFF"/>
                </a:solidFill>
              </a:rPr>
              <a:t>Paying For Funerals</a:t>
            </a:r>
          </a:p>
          <a:p>
            <a:r>
              <a:rPr lang="en-US" sz="1600" dirty="0">
                <a:solidFill>
                  <a:srgbClr val="FFFFFF"/>
                </a:solidFill>
              </a:rPr>
              <a:t>Providing Trauma Care</a:t>
            </a:r>
          </a:p>
          <a:p>
            <a:r>
              <a:rPr lang="en-US" sz="1600" dirty="0">
                <a:solidFill>
                  <a:srgbClr val="FFFFFF"/>
                </a:solidFill>
              </a:rPr>
              <a:t>Reconstructing or Refurbishing Buildings</a:t>
            </a:r>
          </a:p>
          <a:p>
            <a:r>
              <a:rPr lang="en-US" sz="1600" dirty="0">
                <a:solidFill>
                  <a:srgbClr val="FFFFFF"/>
                </a:solidFill>
              </a:rPr>
              <a:t>Replacing Buildings</a:t>
            </a:r>
          </a:p>
          <a:p>
            <a:r>
              <a:rPr lang="en-US" sz="1600" dirty="0">
                <a:solidFill>
                  <a:srgbClr val="FFFFFF"/>
                </a:solidFill>
              </a:rPr>
              <a:t>Investing in New Security Measures</a:t>
            </a:r>
          </a:p>
          <a:p>
            <a:pPr marL="114300" indent="0">
              <a:buNone/>
            </a:pPr>
            <a:r>
              <a:rPr lang="en-US" sz="1600" b="1" dirty="0">
                <a:solidFill>
                  <a:srgbClr val="FF0000"/>
                </a:solidFill>
              </a:rPr>
              <a:t>Indirect Costs:</a:t>
            </a:r>
          </a:p>
          <a:p>
            <a:r>
              <a:rPr lang="en-US" sz="1600" dirty="0">
                <a:solidFill>
                  <a:srgbClr val="FFFFFF"/>
                </a:solidFill>
              </a:rPr>
              <a:t>Reputational Damage</a:t>
            </a:r>
          </a:p>
          <a:p>
            <a:r>
              <a:rPr lang="en-US" sz="1600" dirty="0">
                <a:solidFill>
                  <a:srgbClr val="FFFFFF"/>
                </a:solidFill>
              </a:rPr>
              <a:t>Loss of Tourism Revenue</a:t>
            </a:r>
          </a:p>
          <a:p>
            <a:r>
              <a:rPr lang="en-US" sz="1600" dirty="0">
                <a:solidFill>
                  <a:srgbClr val="FFFFFF"/>
                </a:solidFill>
              </a:rPr>
              <a:t>High Turnover Among Workers (Teachers; First Responders)</a:t>
            </a:r>
          </a:p>
          <a:p>
            <a:endParaRPr lang="en-US" sz="1300" dirty="0">
              <a:solidFill>
                <a:srgbClr val="FFFFFF"/>
              </a:solidFill>
            </a:endParaRPr>
          </a:p>
          <a:p>
            <a:pPr marL="114300" indent="0">
              <a:buNone/>
            </a:pPr>
            <a:r>
              <a:rPr lang="en-US" sz="1050" dirty="0">
                <a:solidFill>
                  <a:srgbClr val="FFFFFF"/>
                </a:solidFill>
              </a:rPr>
              <a:t>(Source: http:///</a:t>
            </a:r>
            <a:r>
              <a:rPr lang="en-US" sz="1050" dirty="0" err="1">
                <a:solidFill>
                  <a:srgbClr val="FFFFFF"/>
                </a:solidFill>
              </a:rPr>
              <a:t>www.governing.com</a:t>
            </a:r>
            <a:r>
              <a:rPr lang="en-US" sz="1050" dirty="0">
                <a:solidFill>
                  <a:srgbClr val="FFFFFF"/>
                </a:solidFill>
              </a:rPr>
              <a:t>/topics/education/gov-cost-of-active-shooters-</a:t>
            </a:r>
            <a:r>
              <a:rPr lang="en-US" sz="1050" dirty="0" err="1">
                <a:solidFill>
                  <a:srgbClr val="FFFFFF"/>
                </a:solidFill>
              </a:rPr>
              <a:t>insurance.html</a:t>
            </a:r>
            <a:r>
              <a:rPr lang="en-US" sz="1050" dirty="0">
                <a:solidFill>
                  <a:srgbClr val="FFFFFF"/>
                </a:solidFill>
              </a:rPr>
              <a:t>)</a:t>
            </a:r>
          </a:p>
        </p:txBody>
      </p:sp>
      <p:sp>
        <p:nvSpPr>
          <p:cNvPr id="4" name="Slide Number Placeholder 3">
            <a:extLst>
              <a:ext uri="{FF2B5EF4-FFF2-40B4-BE49-F238E27FC236}">
                <a16:creationId xmlns:a16="http://schemas.microsoft.com/office/drawing/2014/main" id="{78C25E03-94A3-AF44-8FB7-377333DA65DF}"/>
              </a:ext>
            </a:extLst>
          </p:cNvPr>
          <p:cNvSpPr>
            <a:spLocks noGrp="1"/>
          </p:cNvSpPr>
          <p:nvPr>
            <p:ph type="sldNum" sz="quarter" idx="12"/>
          </p:nvPr>
        </p:nvSpPr>
        <p:spPr/>
        <p:txBody>
          <a:bodyPr/>
          <a:lstStyle/>
          <a:p>
            <a:fld id="{6E2D2B3B-882E-40F3-A32F-6DD516915044}" type="slidenum">
              <a:rPr lang="en-US" smtClean="0"/>
              <a:pPr/>
              <a:t>20</a:t>
            </a:fld>
            <a:endParaRPr lang="en-US" dirty="0"/>
          </a:p>
        </p:txBody>
      </p:sp>
    </p:spTree>
    <p:extLst>
      <p:ext uri="{BB962C8B-B14F-4D97-AF65-F5344CB8AC3E}">
        <p14:creationId xmlns:p14="http://schemas.microsoft.com/office/powerpoint/2010/main" val="700371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24072" y="629268"/>
            <a:ext cx="4939868" cy="1286160"/>
          </a:xfrm>
        </p:spPr>
        <p:txBody>
          <a:bodyPr anchor="b">
            <a:normAutofit/>
          </a:bodyPr>
          <a:lstStyle/>
          <a:p>
            <a:r>
              <a:rPr lang="en-US"/>
              <a:t>How Much Did It Cost To “Recover”?</a:t>
            </a:r>
          </a:p>
        </p:txBody>
      </p:sp>
      <p:sp>
        <p:nvSpPr>
          <p:cNvPr id="3" name="Content Placeholder 2"/>
          <p:cNvSpPr>
            <a:spLocks noGrp="1"/>
          </p:cNvSpPr>
          <p:nvPr>
            <p:ph idx="1"/>
          </p:nvPr>
        </p:nvSpPr>
        <p:spPr>
          <a:xfrm>
            <a:off x="3724073" y="2438400"/>
            <a:ext cx="5302969" cy="4283073"/>
          </a:xfrm>
        </p:spPr>
        <p:txBody>
          <a:bodyPr>
            <a:normAutofit fontScale="92500" lnSpcReduction="10000"/>
          </a:bodyPr>
          <a:lstStyle/>
          <a:p>
            <a:r>
              <a:rPr lang="en-US" sz="1800" dirty="0"/>
              <a:t>$39,000,000: 2007 Virginia Tech shooting:</a:t>
            </a:r>
          </a:p>
          <a:p>
            <a:pPr lvl="1"/>
            <a:r>
              <a:rPr lang="en-US" dirty="0"/>
              <a:t>$11.4 million: Safety and security upgrades</a:t>
            </a:r>
          </a:p>
          <a:p>
            <a:pPr lvl="1"/>
            <a:r>
              <a:rPr lang="en-US" dirty="0"/>
              <a:t>$6.4 million: Cleanup, renovations, and other facility changes</a:t>
            </a:r>
          </a:p>
          <a:p>
            <a:pPr lvl="1"/>
            <a:r>
              <a:rPr lang="en-US" dirty="0"/>
              <a:t>$4.8 million: Settlement payments and other legal costs</a:t>
            </a:r>
          </a:p>
          <a:p>
            <a:pPr lvl="1"/>
            <a:r>
              <a:rPr lang="en-US" dirty="0"/>
              <a:t>$2.7 million: Support for survivors and families of victims</a:t>
            </a:r>
          </a:p>
          <a:p>
            <a:pPr lvl="1"/>
            <a:r>
              <a:rPr lang="en-US" dirty="0"/>
              <a:t>$3.2 million: Other operational expenses</a:t>
            </a:r>
          </a:p>
          <a:p>
            <a:pPr lvl="1"/>
            <a:r>
              <a:rPr lang="en-US" dirty="0"/>
              <a:t>$9.5 million: State expenses, including settlements</a:t>
            </a:r>
          </a:p>
          <a:p>
            <a:pPr lvl="1"/>
            <a:r>
              <a:rPr lang="en-US" dirty="0"/>
              <a:t>$590,000: Healthcare costs</a:t>
            </a:r>
            <a:endParaRPr lang="en-US" sz="1800" dirty="0"/>
          </a:p>
          <a:p>
            <a:r>
              <a:rPr lang="en-US" sz="1800" dirty="0"/>
              <a:t>$50,000,000: 2012 Sandy Hook  Elementary School shooting.</a:t>
            </a:r>
          </a:p>
          <a:p>
            <a:r>
              <a:rPr lang="en-US" sz="1800" dirty="0"/>
              <a:t>$50,000,000: 1999 Columbine High School Shooting.</a:t>
            </a:r>
          </a:p>
          <a:p>
            <a:r>
              <a:rPr lang="en-US" sz="1800" dirty="0"/>
              <a:t>$25,300,000 to replace the </a:t>
            </a:r>
            <a:r>
              <a:rPr lang="en-US" sz="1800" dirty="0" err="1"/>
              <a:t>Majory</a:t>
            </a:r>
            <a:r>
              <a:rPr lang="en-US" sz="1800" dirty="0"/>
              <a:t> Stoneman Douglas High School in Parkland, FL (CBS News, June 8, 2018)</a:t>
            </a:r>
          </a:p>
          <a:p>
            <a:pPr marL="114300" indent="0">
              <a:buNone/>
            </a:pPr>
            <a:endParaRPr lang="en-US" sz="1400" dirty="0"/>
          </a:p>
          <a:p>
            <a:endParaRPr lang="en-US" sz="1400" dirty="0"/>
          </a:p>
          <a:p>
            <a:pPr marL="114300" indent="0">
              <a:buNone/>
            </a:pPr>
            <a:endParaRPr lang="en-US" sz="1400" dirty="0"/>
          </a:p>
        </p:txBody>
      </p:sp>
      <p:pic>
        <p:nvPicPr>
          <p:cNvPr id="4" name="Picture 3" descr="images.png"/>
          <p:cNvPicPr>
            <a:picLocks noChangeAspect="1"/>
          </p:cNvPicPr>
          <p:nvPr/>
        </p:nvPicPr>
        <p:blipFill rotWithShape="1">
          <a:blip r:embed="rId3">
            <a:extLst>
              <a:ext uri="{28A0092B-C50C-407E-A947-70E740481C1C}">
                <a14:useLocalDpi xmlns:a14="http://schemas.microsoft.com/office/drawing/2010/main" val="0"/>
              </a:ext>
            </a:extLst>
          </a:blip>
          <a:srcRect l="11433" r="21234" b="1"/>
          <a:stretch/>
        </p:blipFill>
        <p:spPr>
          <a:xfrm>
            <a:off x="20" y="10"/>
            <a:ext cx="3476673"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FFEA34"/>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D3C29AB2-16FE-F04E-9C82-8310C3786C2E}"/>
              </a:ext>
            </a:extLst>
          </p:cNvPr>
          <p:cNvSpPr>
            <a:spLocks noGrp="1"/>
          </p:cNvSpPr>
          <p:nvPr>
            <p:ph type="sldNum" sz="quarter" idx="12"/>
          </p:nvPr>
        </p:nvSpPr>
        <p:spPr/>
        <p:txBody>
          <a:bodyPr/>
          <a:lstStyle/>
          <a:p>
            <a:fld id="{6E2D2B3B-882E-40F3-A32F-6DD516915044}" type="slidenum">
              <a:rPr lang="en-US" smtClean="0"/>
              <a:pPr/>
              <a:t>21</a:t>
            </a:fld>
            <a:endParaRPr lang="en-US" dirty="0"/>
          </a:p>
        </p:txBody>
      </p:sp>
    </p:spTree>
    <p:extLst>
      <p:ext uri="{BB962C8B-B14F-4D97-AF65-F5344CB8AC3E}">
        <p14:creationId xmlns:p14="http://schemas.microsoft.com/office/powerpoint/2010/main" val="1243201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24072" y="629268"/>
            <a:ext cx="4939868" cy="1286160"/>
          </a:xfrm>
        </p:spPr>
        <p:txBody>
          <a:bodyPr anchor="b">
            <a:normAutofit/>
          </a:bodyPr>
          <a:lstStyle/>
          <a:p>
            <a:r>
              <a:rPr lang="en-US" dirty="0"/>
              <a:t>Some Legal Theories Behind Post Event Lawsuits</a:t>
            </a:r>
          </a:p>
        </p:txBody>
      </p:sp>
      <p:sp>
        <p:nvSpPr>
          <p:cNvPr id="3" name="Content Placeholder 2"/>
          <p:cNvSpPr>
            <a:spLocks noGrp="1"/>
          </p:cNvSpPr>
          <p:nvPr>
            <p:ph idx="1"/>
          </p:nvPr>
        </p:nvSpPr>
        <p:spPr>
          <a:xfrm>
            <a:off x="3724073" y="2438400"/>
            <a:ext cx="4939867" cy="4345172"/>
          </a:xfrm>
        </p:spPr>
        <p:txBody>
          <a:bodyPr>
            <a:normAutofit fontScale="85000" lnSpcReduction="20000"/>
          </a:bodyPr>
          <a:lstStyle/>
          <a:p>
            <a:r>
              <a:rPr lang="en-US" sz="2200" dirty="0">
                <a:solidFill>
                  <a:srgbClr val="FF0000"/>
                </a:solidFill>
              </a:rPr>
              <a:t>Employee Federal Lawsuits</a:t>
            </a:r>
          </a:p>
          <a:p>
            <a:pPr lvl="1"/>
            <a:r>
              <a:rPr lang="en-US" sz="2200" dirty="0"/>
              <a:t>U.S. Occupational Health and Safety Administration: Employers must have a place free of recognized hazards. </a:t>
            </a:r>
          </a:p>
          <a:p>
            <a:pPr lvl="2"/>
            <a:r>
              <a:rPr lang="en-US" sz="1900" dirty="0"/>
              <a:t>“</a:t>
            </a:r>
            <a:r>
              <a:rPr lang="mr-IN" sz="1900" dirty="0"/>
              <a:t>…</a:t>
            </a:r>
            <a:r>
              <a:rPr lang="en-US" sz="1900" dirty="0"/>
              <a:t>active shooting incidents are considered such a hazard.” (Business Insurance Report, 2018)</a:t>
            </a:r>
          </a:p>
          <a:p>
            <a:pPr lvl="4"/>
            <a:endParaRPr lang="en-US" sz="2200" dirty="0"/>
          </a:p>
          <a:p>
            <a:r>
              <a:rPr lang="en-US" sz="2200" dirty="0">
                <a:solidFill>
                  <a:srgbClr val="FF0000"/>
                </a:solidFill>
              </a:rPr>
              <a:t>Victim and Victim’s family Lawsuits</a:t>
            </a:r>
          </a:p>
          <a:p>
            <a:pPr lvl="1"/>
            <a:r>
              <a:rPr lang="en-US" sz="2200" dirty="0"/>
              <a:t>Negligence</a:t>
            </a:r>
          </a:p>
          <a:p>
            <a:pPr lvl="2"/>
            <a:r>
              <a:rPr lang="en-US" sz="2200" dirty="0"/>
              <a:t>Failing to provide adequate security</a:t>
            </a:r>
          </a:p>
          <a:p>
            <a:pPr lvl="2"/>
            <a:r>
              <a:rPr lang="en-US" sz="2200" dirty="0"/>
              <a:t>Failing to supervise students </a:t>
            </a:r>
          </a:p>
          <a:p>
            <a:pPr lvl="2"/>
            <a:r>
              <a:rPr lang="en-US" sz="2200" dirty="0"/>
              <a:t>Ignoring threatening behavior</a:t>
            </a:r>
          </a:p>
          <a:p>
            <a:pPr lvl="2"/>
            <a:r>
              <a:rPr lang="en-US" sz="2200" dirty="0"/>
              <a:t>Allowing bullying to escalate</a:t>
            </a:r>
          </a:p>
          <a:p>
            <a:pPr lvl="2"/>
            <a:endParaRPr lang="en-US" sz="1400" dirty="0"/>
          </a:p>
          <a:p>
            <a:pPr lvl="2"/>
            <a:endParaRPr lang="en-US" sz="1400" dirty="0"/>
          </a:p>
          <a:p>
            <a:pPr marL="685800" lvl="2" indent="0">
              <a:buNone/>
            </a:pPr>
            <a:endParaRPr lang="en-US" sz="1400" dirty="0"/>
          </a:p>
          <a:p>
            <a:pPr marL="1028700" lvl="3" indent="0">
              <a:buNone/>
            </a:pPr>
            <a:r>
              <a:rPr lang="en-US" sz="1050" i="1" dirty="0"/>
              <a:t>(More Schools Are Buying Active Shooter Insurance; </a:t>
            </a:r>
            <a:r>
              <a:rPr lang="en-US" sz="1050" dirty="0"/>
              <a:t>Wall Street Journal; August 2, 2018</a:t>
            </a:r>
            <a:endParaRPr lang="en-US" sz="1050" i="1" dirty="0"/>
          </a:p>
        </p:txBody>
      </p:sp>
      <p:pic>
        <p:nvPicPr>
          <p:cNvPr id="4" name="Picture 3" descr="images-2.jpeg"/>
          <p:cNvPicPr>
            <a:picLocks noChangeAspect="1"/>
          </p:cNvPicPr>
          <p:nvPr/>
        </p:nvPicPr>
        <p:blipFill rotWithShape="1">
          <a:blip r:embed="rId3">
            <a:extLst>
              <a:ext uri="{28A0092B-C50C-407E-A947-70E740481C1C}">
                <a14:useLocalDpi xmlns:a14="http://schemas.microsoft.com/office/drawing/2010/main" val="0"/>
              </a:ext>
            </a:extLst>
          </a:blip>
          <a:srcRect l="26872" r="22433"/>
          <a:stretch/>
        </p:blipFill>
        <p:spPr>
          <a:xfrm>
            <a:off x="20" y="10"/>
            <a:ext cx="3476673"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AC733D"/>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69840135-A7D4-6848-AA48-66519A2A3815}"/>
              </a:ext>
            </a:extLst>
          </p:cNvPr>
          <p:cNvSpPr>
            <a:spLocks noGrp="1"/>
          </p:cNvSpPr>
          <p:nvPr>
            <p:ph type="sldNum" sz="quarter" idx="12"/>
          </p:nvPr>
        </p:nvSpPr>
        <p:spPr/>
        <p:txBody>
          <a:bodyPr/>
          <a:lstStyle/>
          <a:p>
            <a:fld id="{6E2D2B3B-882E-40F3-A32F-6DD516915044}" type="slidenum">
              <a:rPr lang="en-US" smtClean="0"/>
              <a:pPr/>
              <a:t>22</a:t>
            </a:fld>
            <a:endParaRPr lang="en-US" dirty="0"/>
          </a:p>
        </p:txBody>
      </p:sp>
    </p:spTree>
    <p:extLst>
      <p:ext uri="{BB962C8B-B14F-4D97-AF65-F5344CB8AC3E}">
        <p14:creationId xmlns:p14="http://schemas.microsoft.com/office/powerpoint/2010/main" val="25530101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A57295-2710-4920-B99A-4D1FA03A62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8067929-4D33-4306-9E2F-67C49CDDB5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0050" y="465745"/>
            <a:ext cx="8343900" cy="5639435"/>
          </a:xfrm>
          <a:prstGeom prst="rect">
            <a:avLst/>
          </a:prstGeom>
          <a:solidFill>
            <a:schemeClr val="tx1">
              <a:alpha val="9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894027"/>
            <a:ext cx="2620771" cy="4782873"/>
          </a:xfrm>
        </p:spPr>
        <p:txBody>
          <a:bodyPr>
            <a:normAutofit/>
          </a:bodyPr>
          <a:lstStyle/>
          <a:p>
            <a:pPr algn="r"/>
            <a:r>
              <a:rPr lang="en-US" dirty="0">
                <a:solidFill>
                  <a:schemeClr val="bg1"/>
                </a:solidFill>
              </a:rPr>
              <a:t>A Few Items Lawyers Might Look For</a:t>
            </a:r>
            <a:r>
              <a:rPr lang="mr-IN" dirty="0">
                <a:solidFill>
                  <a:schemeClr val="bg1"/>
                </a:solidFill>
              </a:rPr>
              <a:t>…</a:t>
            </a:r>
            <a:r>
              <a:rPr lang="en-US" dirty="0">
                <a:solidFill>
                  <a:schemeClr val="bg1"/>
                </a:solidFill>
              </a:rPr>
              <a:t> Even If You Have A Good Plan!</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649471" y="563526"/>
            <a:ext cx="4865879" cy="5401339"/>
          </a:xfrm>
        </p:spPr>
        <p:txBody>
          <a:bodyPr anchor="ctr">
            <a:normAutofit fontScale="62500" lnSpcReduction="20000"/>
          </a:bodyPr>
          <a:lstStyle/>
          <a:p>
            <a:r>
              <a:rPr lang="en-US" sz="2900" dirty="0">
                <a:solidFill>
                  <a:schemeClr val="bg1"/>
                </a:solidFill>
              </a:rPr>
              <a:t>Lack of </a:t>
            </a:r>
            <a:r>
              <a:rPr lang="en-US" sz="2900" dirty="0">
                <a:solidFill>
                  <a:srgbClr val="FF0000"/>
                </a:solidFill>
              </a:rPr>
              <a:t>proper documentation </a:t>
            </a:r>
            <a:r>
              <a:rPr lang="en-US" sz="2900" dirty="0">
                <a:solidFill>
                  <a:schemeClr val="bg1"/>
                </a:solidFill>
              </a:rPr>
              <a:t>concerning safety efforts:</a:t>
            </a:r>
          </a:p>
          <a:p>
            <a:pPr lvl="1"/>
            <a:r>
              <a:rPr lang="en-US" sz="2900" dirty="0">
                <a:solidFill>
                  <a:schemeClr val="bg1"/>
                </a:solidFill>
              </a:rPr>
              <a:t>Common safety efforts (non-exhaustive list):</a:t>
            </a:r>
          </a:p>
          <a:p>
            <a:pPr lvl="2"/>
            <a:r>
              <a:rPr lang="en-US" sz="2900" dirty="0">
                <a:solidFill>
                  <a:schemeClr val="bg1"/>
                </a:solidFill>
              </a:rPr>
              <a:t>Efforts to address bullying; student threats; assaults; etc.</a:t>
            </a:r>
          </a:p>
          <a:p>
            <a:pPr lvl="2"/>
            <a:r>
              <a:rPr lang="en-US" sz="2900" dirty="0">
                <a:solidFill>
                  <a:schemeClr val="bg1"/>
                </a:solidFill>
              </a:rPr>
              <a:t>Efforts concerning mental health and other employee training, etc.</a:t>
            </a:r>
          </a:p>
          <a:p>
            <a:pPr lvl="2"/>
            <a:r>
              <a:rPr lang="en-US" sz="2900" dirty="0">
                <a:solidFill>
                  <a:schemeClr val="bg1"/>
                </a:solidFill>
              </a:rPr>
              <a:t>Efforts addressing the daily routine (the security process)</a:t>
            </a:r>
          </a:p>
          <a:p>
            <a:pPr lvl="3"/>
            <a:r>
              <a:rPr lang="en-US" sz="2900" dirty="0">
                <a:solidFill>
                  <a:schemeClr val="bg1"/>
                </a:solidFill>
              </a:rPr>
              <a:t>Documentation about school’s actions to enhance security based on review of digital information (such as cameras, etc.) (is anyone reviewing this data?)</a:t>
            </a:r>
          </a:p>
          <a:p>
            <a:r>
              <a:rPr lang="en-US" sz="2900" dirty="0">
                <a:solidFill>
                  <a:schemeClr val="bg1"/>
                </a:solidFill>
              </a:rPr>
              <a:t>Is there a gap</a:t>
            </a:r>
            <a:r>
              <a:rPr lang="en-US" sz="2900" dirty="0">
                <a:solidFill>
                  <a:srgbClr val="FF0000"/>
                </a:solidFill>
              </a:rPr>
              <a:t> </a:t>
            </a:r>
            <a:r>
              <a:rPr lang="en-US" sz="2900" dirty="0">
                <a:solidFill>
                  <a:schemeClr val="bg1"/>
                </a:solidFill>
              </a:rPr>
              <a:t>between written policies and procedures &amp; actual practices of the school staff?</a:t>
            </a:r>
          </a:p>
          <a:p>
            <a:pPr lvl="1"/>
            <a:r>
              <a:rPr lang="en-US" sz="2900" dirty="0">
                <a:solidFill>
                  <a:srgbClr val="FF0000"/>
                </a:solidFill>
              </a:rPr>
              <a:t>Do you have drills?  How is the success of the staff measured?  Improvements or changes documented?</a:t>
            </a:r>
          </a:p>
          <a:p>
            <a:r>
              <a:rPr lang="en-US" sz="2900" dirty="0">
                <a:solidFill>
                  <a:schemeClr val="bg1"/>
                </a:solidFill>
              </a:rPr>
              <a:t>Liability Language:  “Safety is our #1 priority!”  Can you prove this?</a:t>
            </a:r>
            <a:endParaRPr lang="en-US" sz="1400" dirty="0">
              <a:solidFill>
                <a:schemeClr val="bg1"/>
              </a:solidFill>
            </a:endParaRPr>
          </a:p>
          <a:p>
            <a:pPr marL="114300" indent="0">
              <a:buNone/>
            </a:pPr>
            <a:r>
              <a:rPr lang="en-US" sz="1300" i="1" dirty="0">
                <a:solidFill>
                  <a:schemeClr val="bg1"/>
                </a:solidFill>
              </a:rPr>
              <a:t>(</a:t>
            </a:r>
            <a:r>
              <a:rPr lang="en-US" sz="1300" i="1" dirty="0" err="1">
                <a:solidFill>
                  <a:schemeClr val="bg1"/>
                </a:solidFill>
              </a:rPr>
              <a:t>Safeschools.com</a:t>
            </a:r>
            <a:r>
              <a:rPr lang="en-US" sz="1300" i="1" dirty="0">
                <a:solidFill>
                  <a:schemeClr val="bg1"/>
                </a:solidFill>
              </a:rPr>
              <a:t>; 2017; 5 Tips To Avoid A School Safety Lawsuit)</a:t>
            </a:r>
          </a:p>
          <a:p>
            <a:pPr lvl="2"/>
            <a:endParaRPr lang="en-US" sz="1300" dirty="0">
              <a:solidFill>
                <a:schemeClr val="bg1"/>
              </a:solidFill>
            </a:endParaRPr>
          </a:p>
        </p:txBody>
      </p:sp>
      <p:sp>
        <p:nvSpPr>
          <p:cNvPr id="4" name="Slide Number Placeholder 3">
            <a:extLst>
              <a:ext uri="{FF2B5EF4-FFF2-40B4-BE49-F238E27FC236}">
                <a16:creationId xmlns:a16="http://schemas.microsoft.com/office/drawing/2014/main" id="{7F39A5D9-B274-8441-969F-1664890DC078}"/>
              </a:ext>
            </a:extLst>
          </p:cNvPr>
          <p:cNvSpPr>
            <a:spLocks noGrp="1"/>
          </p:cNvSpPr>
          <p:nvPr>
            <p:ph type="sldNum" sz="quarter" idx="12"/>
          </p:nvPr>
        </p:nvSpPr>
        <p:spPr/>
        <p:txBody>
          <a:bodyPr/>
          <a:lstStyle/>
          <a:p>
            <a:fld id="{6E2D2B3B-882E-40F3-A32F-6DD516915044}" type="slidenum">
              <a:rPr lang="en-US" smtClean="0"/>
              <a:pPr/>
              <a:t>23</a:t>
            </a:fld>
            <a:endParaRPr lang="en-US" dirty="0"/>
          </a:p>
        </p:txBody>
      </p:sp>
    </p:spTree>
    <p:extLst>
      <p:ext uri="{BB962C8B-B14F-4D97-AF65-F5344CB8AC3E}">
        <p14:creationId xmlns:p14="http://schemas.microsoft.com/office/powerpoint/2010/main" val="684567238"/>
      </p:ext>
    </p:extLst>
  </p:cSld>
  <p:clrMapOvr>
    <a:overrideClrMapping bg1="dk1" tx1="lt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FB946D7-1CA4-446E-8795-007CACFDE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9144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192416F2-BC84-4D7C-80C6-6296C10C3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596503" y="981075"/>
            <a:ext cx="7950994" cy="4552949"/>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Title 5">
            <a:extLst>
              <a:ext uri="{FF2B5EF4-FFF2-40B4-BE49-F238E27FC236}">
                <a16:creationId xmlns:a16="http://schemas.microsoft.com/office/drawing/2014/main" id="{553F973B-C68E-DFBC-42DD-456E71E295CC}"/>
              </a:ext>
            </a:extLst>
          </p:cNvPr>
          <p:cNvSpPr>
            <a:spLocks noGrp="1"/>
          </p:cNvSpPr>
          <p:nvPr>
            <p:ph type="title"/>
          </p:nvPr>
        </p:nvSpPr>
        <p:spPr>
          <a:xfrm>
            <a:off x="1152822" y="1428750"/>
            <a:ext cx="6838356" cy="2105026"/>
          </a:xfrm>
        </p:spPr>
        <p:txBody>
          <a:bodyPr vert="horz" lIns="91440" tIns="45720" rIns="91440" bIns="45720" rtlCol="0" anchor="b">
            <a:normAutofit/>
          </a:bodyPr>
          <a:lstStyle/>
          <a:p>
            <a:pPr algn="ctr" defTabSz="914400"/>
            <a:r>
              <a:rPr lang="en-US" sz="6000" kern="1200" dirty="0">
                <a:solidFill>
                  <a:schemeClr val="tx1"/>
                </a:solidFill>
                <a:latin typeface="+mj-lt"/>
                <a:ea typeface="+mj-ea"/>
                <a:cs typeface="+mj-cs"/>
              </a:rPr>
              <a:t>Some Steps To Avoid </a:t>
            </a:r>
            <a:r>
              <a:rPr lang="en-US" sz="6000" dirty="0"/>
              <a:t>The </a:t>
            </a:r>
            <a:r>
              <a:rPr lang="en-US" sz="6000" kern="1200" dirty="0">
                <a:solidFill>
                  <a:schemeClr val="tx1"/>
                </a:solidFill>
                <a:latin typeface="+mj-lt"/>
                <a:ea typeface="+mj-ea"/>
                <a:cs typeface="+mj-cs"/>
              </a:rPr>
              <a:t>Carnage</a:t>
            </a:r>
          </a:p>
        </p:txBody>
      </p:sp>
      <p:cxnSp>
        <p:nvCxnSpPr>
          <p:cNvPr id="15" name="Straight Connector 14">
            <a:extLst>
              <a:ext uri="{FF2B5EF4-FFF2-40B4-BE49-F238E27FC236}">
                <a16:creationId xmlns:a16="http://schemas.microsoft.com/office/drawing/2014/main" id="{2330623A-AB89-4E04-AC9A-2BAFBF85AE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514600" y="3771366"/>
            <a:ext cx="4114800"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978F9FE6-F46C-063F-7174-A74D3DC03498}"/>
              </a:ext>
            </a:extLst>
          </p:cNvPr>
          <p:cNvSpPr>
            <a:spLocks noGrp="1"/>
          </p:cNvSpPr>
          <p:nvPr>
            <p:ph type="sldNum" sz="quarter" idx="12"/>
          </p:nvPr>
        </p:nvSpPr>
        <p:spPr>
          <a:xfrm>
            <a:off x="6457950" y="6159710"/>
            <a:ext cx="2057400" cy="365125"/>
          </a:xfrm>
        </p:spPr>
        <p:txBody>
          <a:bodyPr vert="horz" lIns="91440" tIns="45720" rIns="91440" bIns="45720" rtlCol="0" anchor="ctr">
            <a:normAutofit/>
          </a:bodyPr>
          <a:lstStyle/>
          <a:p>
            <a:pPr>
              <a:spcAft>
                <a:spcPts val="600"/>
              </a:spcAft>
            </a:pPr>
            <a:fld id="{6E2D2B3B-882E-40F3-A32F-6DD516915044}" type="slidenum">
              <a:rPr lang="en-US" sz="1000">
                <a:solidFill>
                  <a:schemeClr val="bg1"/>
                </a:solidFill>
              </a:rPr>
              <a:pPr>
                <a:spcAft>
                  <a:spcPts val="600"/>
                </a:spcAft>
              </a:pPr>
              <a:t>24</a:t>
            </a:fld>
            <a:endParaRPr lang="en-US" sz="1000">
              <a:solidFill>
                <a:schemeClr val="bg1"/>
              </a:solidFill>
            </a:endParaRPr>
          </a:p>
        </p:txBody>
      </p:sp>
    </p:spTree>
    <p:extLst>
      <p:ext uri="{BB962C8B-B14F-4D97-AF65-F5344CB8AC3E}">
        <p14:creationId xmlns:p14="http://schemas.microsoft.com/office/powerpoint/2010/main" val="12783228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CA0DAA6-33B8-4A25-810D-2F4D816FB4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3490722"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488480" y="640081"/>
            <a:ext cx="2532887" cy="3681976"/>
          </a:xfrm>
          <a:noFill/>
        </p:spPr>
        <p:txBody>
          <a:bodyPr vert="horz" lIns="91440" tIns="45720" rIns="91440" bIns="45720" rtlCol="0" anchor="b">
            <a:normAutofit/>
          </a:bodyPr>
          <a:lstStyle/>
          <a:p>
            <a:pPr defTabSz="914400"/>
            <a:r>
              <a:rPr lang="en-US" sz="3800" kern="1200">
                <a:solidFill>
                  <a:schemeClr val="bg1"/>
                </a:solidFill>
                <a:latin typeface="+mj-lt"/>
                <a:ea typeface="+mj-ea"/>
                <a:cs typeface="+mj-cs"/>
              </a:rPr>
              <a:t>Establish A</a:t>
            </a:r>
            <a:br>
              <a:rPr lang="en-US" sz="3800" kern="1200">
                <a:solidFill>
                  <a:schemeClr val="bg1"/>
                </a:solidFill>
                <a:latin typeface="+mj-lt"/>
                <a:ea typeface="+mj-ea"/>
                <a:cs typeface="+mj-cs"/>
              </a:rPr>
            </a:br>
            <a:r>
              <a:rPr lang="en-US" sz="3800" kern="1200">
                <a:solidFill>
                  <a:schemeClr val="bg1"/>
                </a:solidFill>
                <a:latin typeface="+mj-lt"/>
                <a:ea typeface="+mj-ea"/>
                <a:cs typeface="+mj-cs"/>
              </a:rPr>
              <a:t>Threat Assessment Team (TAT)!</a:t>
            </a:r>
          </a:p>
        </p:txBody>
      </p:sp>
      <p:pic>
        <p:nvPicPr>
          <p:cNvPr id="2" name="Picture 1" descr="Unknown.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46679" y="640080"/>
            <a:ext cx="4667171" cy="5577839"/>
          </a:xfrm>
          <a:prstGeom prst="rect">
            <a:avLst/>
          </a:prstGeom>
        </p:spPr>
      </p:pic>
      <p:sp>
        <p:nvSpPr>
          <p:cNvPr id="4" name="Slide Number Placeholder 3">
            <a:extLst>
              <a:ext uri="{FF2B5EF4-FFF2-40B4-BE49-F238E27FC236}">
                <a16:creationId xmlns:a16="http://schemas.microsoft.com/office/drawing/2014/main" id="{2BFB35F5-F1CB-E340-97BA-06BC42D7B504}"/>
              </a:ext>
            </a:extLst>
          </p:cNvPr>
          <p:cNvSpPr>
            <a:spLocks noGrp="1"/>
          </p:cNvSpPr>
          <p:nvPr>
            <p:ph type="sldNum" sz="quarter" idx="12"/>
          </p:nvPr>
        </p:nvSpPr>
        <p:spPr/>
        <p:txBody>
          <a:bodyPr/>
          <a:lstStyle/>
          <a:p>
            <a:fld id="{6E2D2B3B-882E-40F3-A32F-6DD516915044}" type="slidenum">
              <a:rPr lang="en-US" smtClean="0"/>
              <a:pPr/>
              <a:t>25</a:t>
            </a:fld>
            <a:endParaRPr lang="en-US" dirty="0"/>
          </a:p>
        </p:txBody>
      </p:sp>
    </p:spTree>
    <p:extLst>
      <p:ext uri="{BB962C8B-B14F-4D97-AF65-F5344CB8AC3E}">
        <p14:creationId xmlns:p14="http://schemas.microsoft.com/office/powerpoint/2010/main" val="2844187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56447" y="181429"/>
            <a:ext cx="7044981" cy="4209142"/>
          </a:xfrm>
        </p:spPr>
        <p:txBody>
          <a:bodyPr>
            <a:normAutofit/>
          </a:bodyPr>
          <a:lstStyle/>
          <a:p>
            <a:pPr algn="ctr"/>
            <a:r>
              <a:rPr lang="en-US" sz="4400" dirty="0">
                <a:solidFill>
                  <a:srgbClr val="2F2B20"/>
                </a:solidFill>
              </a:rPr>
              <a:t>TAT Focus: </a:t>
            </a:r>
            <a:r>
              <a:rPr lang="en-US" sz="4400" dirty="0">
                <a:solidFill>
                  <a:srgbClr val="FF0000"/>
                </a:solidFill>
              </a:rPr>
              <a:t>Behavioral Intervention</a:t>
            </a:r>
            <a:r>
              <a:rPr lang="en-US" sz="4400" dirty="0">
                <a:solidFill>
                  <a:schemeClr val="tx1"/>
                </a:solidFill>
              </a:rPr>
              <a:t>: </a:t>
            </a:r>
            <a:r>
              <a:rPr lang="en-US" sz="4400" i="1" dirty="0">
                <a:solidFill>
                  <a:srgbClr val="2F2B20"/>
                </a:solidFill>
              </a:rPr>
              <a:t>Identifying And Acting On Identified Violent Tendencies.</a:t>
            </a:r>
            <a:br>
              <a:rPr lang="en-US" sz="4400" i="1" dirty="0">
                <a:solidFill>
                  <a:srgbClr val="2F2B20"/>
                </a:solidFill>
              </a:rPr>
            </a:br>
            <a:r>
              <a:rPr lang="en-US" sz="1200" dirty="0">
                <a:solidFill>
                  <a:schemeClr val="tx1"/>
                </a:solidFill>
              </a:rPr>
              <a:t>(Natalie Delgadillo; With shootings on the rise, schools turn to active shooter insurance; June 2018; </a:t>
            </a:r>
            <a:r>
              <a:rPr lang="en-US" sz="1200" dirty="0" err="1">
                <a:solidFill>
                  <a:schemeClr val="tx1"/>
                </a:solidFill>
              </a:rPr>
              <a:t>governing.com</a:t>
            </a:r>
            <a:r>
              <a:rPr lang="en-US" sz="1200" dirty="0">
                <a:solidFill>
                  <a:schemeClr val="tx1"/>
                </a:solidFill>
              </a:rPr>
              <a:t>)</a:t>
            </a:r>
          </a:p>
        </p:txBody>
      </p:sp>
      <p:pic>
        <p:nvPicPr>
          <p:cNvPr id="2" name="Picture 1" descr="Unknown-1.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7571" y="4242285"/>
            <a:ext cx="4481286" cy="2133600"/>
          </a:xfrm>
          <a:prstGeom prst="rect">
            <a:avLst/>
          </a:prstGeom>
        </p:spPr>
      </p:pic>
      <p:sp>
        <p:nvSpPr>
          <p:cNvPr id="3" name="Slide Number Placeholder 2">
            <a:extLst>
              <a:ext uri="{FF2B5EF4-FFF2-40B4-BE49-F238E27FC236}">
                <a16:creationId xmlns:a16="http://schemas.microsoft.com/office/drawing/2014/main" id="{EBD2B0F8-B14F-D74F-9773-6654CDAE4459}"/>
              </a:ext>
            </a:extLst>
          </p:cNvPr>
          <p:cNvSpPr>
            <a:spLocks noGrp="1"/>
          </p:cNvSpPr>
          <p:nvPr>
            <p:ph type="sldNum" sz="quarter" idx="12"/>
          </p:nvPr>
        </p:nvSpPr>
        <p:spPr/>
        <p:txBody>
          <a:bodyPr/>
          <a:lstStyle/>
          <a:p>
            <a:fld id="{6E2D2B3B-882E-40F3-A32F-6DD516915044}" type="slidenum">
              <a:rPr lang="en-US" smtClean="0"/>
              <a:pPr/>
              <a:t>26</a:t>
            </a:fld>
            <a:endParaRPr lang="en-US" dirty="0"/>
          </a:p>
        </p:txBody>
      </p:sp>
    </p:spTree>
    <p:extLst>
      <p:ext uri="{BB962C8B-B14F-4D97-AF65-F5344CB8AC3E}">
        <p14:creationId xmlns:p14="http://schemas.microsoft.com/office/powerpoint/2010/main" val="1014862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17AB3D3-3C9C-4DED-809A-78734805B8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595246" y="386930"/>
            <a:ext cx="7549592" cy="1298448"/>
          </a:xfrm>
        </p:spPr>
        <p:txBody>
          <a:bodyPr anchor="b">
            <a:normAutofit/>
          </a:bodyPr>
          <a:lstStyle/>
          <a:p>
            <a:r>
              <a:rPr lang="en-US" sz="4200"/>
              <a:t>What Constitutes An Effective TAT?</a:t>
            </a:r>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1998845"/>
            <a:ext cx="859094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8537521"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p:cNvSpPr>
            <a:spLocks noGrp="1"/>
          </p:cNvSpPr>
          <p:nvPr>
            <p:ph idx="1"/>
          </p:nvPr>
        </p:nvSpPr>
        <p:spPr>
          <a:xfrm>
            <a:off x="170121" y="2286000"/>
            <a:ext cx="4197448" cy="4070351"/>
          </a:xfrm>
        </p:spPr>
        <p:txBody>
          <a:bodyPr anchor="ctr">
            <a:noAutofit/>
          </a:bodyPr>
          <a:lstStyle/>
          <a:p>
            <a:pPr marL="114300" indent="0">
              <a:buNone/>
            </a:pPr>
            <a:r>
              <a:rPr lang="en-US" sz="1600" dirty="0"/>
              <a:t>United States Secret Service (2018):</a:t>
            </a:r>
          </a:p>
          <a:p>
            <a:pPr lvl="1"/>
            <a:r>
              <a:rPr lang="en-US" sz="1600" dirty="0"/>
              <a:t>Who is on a Threat Assessment Team.</a:t>
            </a:r>
          </a:p>
          <a:p>
            <a:pPr lvl="2"/>
            <a:r>
              <a:rPr lang="en-US" sz="1600" dirty="0"/>
              <a:t>Stakeholders: teachers; guidance counselors; coaches; school resource officers; mental health professionals; and school administrators</a:t>
            </a:r>
          </a:p>
          <a:p>
            <a:pPr lvl="1"/>
            <a:r>
              <a:rPr lang="en-US" sz="1600" dirty="0"/>
              <a:t>What does a Threat Assessment Team do?</a:t>
            </a:r>
          </a:p>
          <a:p>
            <a:pPr lvl="2"/>
            <a:r>
              <a:rPr lang="en-US" sz="1600" dirty="0"/>
              <a:t>Identify concerning behaviors and vet potential threats</a:t>
            </a:r>
          </a:p>
          <a:p>
            <a:pPr lvl="2"/>
            <a:r>
              <a:rPr lang="en-US" sz="1600" dirty="0"/>
              <a:t>Provide resources To manage concerning students</a:t>
            </a:r>
          </a:p>
          <a:p>
            <a:pPr lvl="2"/>
            <a:r>
              <a:rPr lang="en-US" sz="1600" dirty="0"/>
              <a:t>Require on-going training among the stakeholders</a:t>
            </a:r>
          </a:p>
        </p:txBody>
      </p:sp>
      <p:pic>
        <p:nvPicPr>
          <p:cNvPr id="2" name="Picture 1" descr="Unknown.jpeg"/>
          <p:cNvPicPr>
            <a:picLocks noChangeAspect="1"/>
          </p:cNvPicPr>
          <p:nvPr/>
        </p:nvPicPr>
        <p:blipFill rotWithShape="1">
          <a:blip r:embed="rId2">
            <a:extLst>
              <a:ext uri="{28A0092B-C50C-407E-A947-70E740481C1C}">
                <a14:useLocalDpi xmlns:a14="http://schemas.microsoft.com/office/drawing/2010/main" val="0"/>
              </a:ext>
            </a:extLst>
          </a:blip>
          <a:srcRect t="2550" r="2" b="2"/>
          <a:stretch/>
        </p:blipFill>
        <p:spPr>
          <a:xfrm>
            <a:off x="4433649" y="2484255"/>
            <a:ext cx="3862707" cy="3714244"/>
          </a:xfrm>
          <a:prstGeom prst="rect">
            <a:avLst/>
          </a:prstGeom>
        </p:spPr>
      </p:pic>
      <p:sp>
        <p:nvSpPr>
          <p:cNvPr id="15"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323318" y="2332075"/>
            <a:ext cx="781700" cy="11428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E5FF9B48-4B63-694E-BD31-7C4F70AC0C20}"/>
              </a:ext>
            </a:extLst>
          </p:cNvPr>
          <p:cNvSpPr>
            <a:spLocks noGrp="1"/>
          </p:cNvSpPr>
          <p:nvPr>
            <p:ph type="sldNum" sz="quarter" idx="12"/>
          </p:nvPr>
        </p:nvSpPr>
        <p:spPr/>
        <p:txBody>
          <a:bodyPr/>
          <a:lstStyle/>
          <a:p>
            <a:fld id="{6E2D2B3B-882E-40F3-A32F-6DD516915044}" type="slidenum">
              <a:rPr lang="en-US" smtClean="0"/>
              <a:pPr/>
              <a:t>27</a:t>
            </a:fld>
            <a:endParaRPr lang="en-US" dirty="0"/>
          </a:p>
        </p:txBody>
      </p:sp>
    </p:spTree>
    <p:extLst>
      <p:ext uri="{BB962C8B-B14F-4D97-AF65-F5344CB8AC3E}">
        <p14:creationId xmlns:p14="http://schemas.microsoft.com/office/powerpoint/2010/main" val="33716176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F053D-05E8-6148-8FEB-DFD81834917F}"/>
              </a:ext>
            </a:extLst>
          </p:cNvPr>
          <p:cNvSpPr>
            <a:spLocks noGrp="1"/>
          </p:cNvSpPr>
          <p:nvPr>
            <p:ph type="title"/>
          </p:nvPr>
        </p:nvSpPr>
        <p:spPr>
          <a:xfrm>
            <a:off x="630936" y="548640"/>
            <a:ext cx="2700645" cy="5431536"/>
          </a:xfrm>
        </p:spPr>
        <p:txBody>
          <a:bodyPr>
            <a:normAutofit/>
          </a:bodyPr>
          <a:lstStyle/>
          <a:p>
            <a:r>
              <a:rPr lang="en-US" sz="4700" dirty="0"/>
              <a:t>TAT: Pay Attention To The AS Warning Signs…</a:t>
            </a:r>
          </a:p>
        </p:txBody>
      </p:sp>
      <p:sp>
        <p:nvSpPr>
          <p:cNvPr id="3" name="Content Placeholder 2">
            <a:extLst>
              <a:ext uri="{FF2B5EF4-FFF2-40B4-BE49-F238E27FC236}">
                <a16:creationId xmlns:a16="http://schemas.microsoft.com/office/drawing/2014/main" id="{42D1B216-C9C1-1749-9EFE-375084D66684}"/>
              </a:ext>
            </a:extLst>
          </p:cNvPr>
          <p:cNvSpPr>
            <a:spLocks noGrp="1"/>
          </p:cNvSpPr>
          <p:nvPr>
            <p:ph idx="1"/>
          </p:nvPr>
        </p:nvSpPr>
        <p:spPr>
          <a:xfrm>
            <a:off x="3844813" y="212652"/>
            <a:ext cx="5097168" cy="6508824"/>
          </a:xfrm>
        </p:spPr>
        <p:txBody>
          <a:bodyPr anchor="ctr">
            <a:normAutofit/>
          </a:bodyPr>
          <a:lstStyle/>
          <a:p>
            <a:r>
              <a:rPr lang="en-US" sz="2400" dirty="0"/>
              <a:t>People who hurt themselves or others often show warning signs before they carry out an act of violence. </a:t>
            </a:r>
          </a:p>
          <a:p>
            <a:r>
              <a:rPr lang="en-US" sz="2400" dirty="0"/>
              <a:t>If you don’t know what to look for, it can be easy to miss the signs, or dismiss them as unimportant. </a:t>
            </a:r>
          </a:p>
          <a:p>
            <a:r>
              <a:rPr lang="en-US" sz="2400" dirty="0"/>
              <a:t>Significantly, missing the signs can have tragic consequences. </a:t>
            </a:r>
          </a:p>
          <a:p>
            <a:r>
              <a:rPr lang="en-US" sz="2400" dirty="0"/>
              <a:t>Notably, </a:t>
            </a:r>
            <a:r>
              <a:rPr lang="en-US" sz="2400" dirty="0">
                <a:solidFill>
                  <a:srgbClr val="FF0000"/>
                </a:solidFill>
              </a:rPr>
              <a:t>in four out of five school shootings, at least one other person had knowledge of the attacker’s plan but failed to report it.</a:t>
            </a:r>
          </a:p>
        </p:txBody>
      </p:sp>
      <p:sp>
        <p:nvSpPr>
          <p:cNvPr id="4" name="Slide Number Placeholder 3">
            <a:extLst>
              <a:ext uri="{FF2B5EF4-FFF2-40B4-BE49-F238E27FC236}">
                <a16:creationId xmlns:a16="http://schemas.microsoft.com/office/drawing/2014/main" id="{9C80B865-02C7-BB46-9BB1-E1D5B68722C0}"/>
              </a:ext>
            </a:extLst>
          </p:cNvPr>
          <p:cNvSpPr>
            <a:spLocks noGrp="1"/>
          </p:cNvSpPr>
          <p:nvPr>
            <p:ph type="sldNum" sz="quarter" idx="12"/>
          </p:nvPr>
        </p:nvSpPr>
        <p:spPr/>
        <p:txBody>
          <a:bodyPr/>
          <a:lstStyle/>
          <a:p>
            <a:fld id="{6E2D2B3B-882E-40F3-A32F-6DD516915044}" type="slidenum">
              <a:rPr lang="en-US" smtClean="0"/>
              <a:pPr/>
              <a:t>28</a:t>
            </a:fld>
            <a:endParaRPr lang="en-US" dirty="0"/>
          </a:p>
        </p:txBody>
      </p:sp>
    </p:spTree>
    <p:extLst>
      <p:ext uri="{BB962C8B-B14F-4D97-AF65-F5344CB8AC3E}">
        <p14:creationId xmlns:p14="http://schemas.microsoft.com/office/powerpoint/2010/main" val="6845519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C15F9-136D-9843-9660-F6D5FF0FD826}"/>
              </a:ext>
            </a:extLst>
          </p:cNvPr>
          <p:cNvSpPr>
            <a:spLocks noGrp="1"/>
          </p:cNvSpPr>
          <p:nvPr>
            <p:ph type="title"/>
          </p:nvPr>
        </p:nvSpPr>
        <p:spPr>
          <a:xfrm>
            <a:off x="630936" y="548640"/>
            <a:ext cx="2700645" cy="5431536"/>
          </a:xfrm>
        </p:spPr>
        <p:txBody>
          <a:bodyPr>
            <a:normAutofit/>
          </a:bodyPr>
          <a:lstStyle/>
          <a:p>
            <a:r>
              <a:rPr lang="en-US" sz="4700" dirty="0"/>
              <a:t>TAT: 9 Critical Warning Signs of Possible AS  Violence</a:t>
            </a:r>
            <a:br>
              <a:rPr lang="en-US" sz="4700" dirty="0"/>
            </a:br>
            <a:endParaRPr lang="en-US" sz="4700" dirty="0"/>
          </a:p>
        </p:txBody>
      </p:sp>
      <p:sp>
        <p:nvSpPr>
          <p:cNvPr id="3" name="Content Placeholder 2">
            <a:extLst>
              <a:ext uri="{FF2B5EF4-FFF2-40B4-BE49-F238E27FC236}">
                <a16:creationId xmlns:a16="http://schemas.microsoft.com/office/drawing/2014/main" id="{82D4D4E8-F4E1-114F-918F-C23F288D7217}"/>
              </a:ext>
            </a:extLst>
          </p:cNvPr>
          <p:cNvSpPr>
            <a:spLocks noGrp="1"/>
          </p:cNvSpPr>
          <p:nvPr>
            <p:ph idx="1"/>
          </p:nvPr>
        </p:nvSpPr>
        <p:spPr>
          <a:xfrm>
            <a:off x="3844813" y="223284"/>
            <a:ext cx="5168512" cy="6498191"/>
          </a:xfrm>
        </p:spPr>
        <p:txBody>
          <a:bodyPr anchor="ctr">
            <a:normAutofit/>
          </a:bodyPr>
          <a:lstStyle/>
          <a:p>
            <a:pPr marL="0" indent="0">
              <a:buNone/>
            </a:pPr>
            <a:endParaRPr lang="en-US" sz="1500" dirty="0"/>
          </a:p>
          <a:p>
            <a:pPr marL="0" indent="0">
              <a:buNone/>
            </a:pPr>
            <a:r>
              <a:rPr lang="en-US" sz="1500" dirty="0"/>
              <a:t>1. </a:t>
            </a:r>
            <a:r>
              <a:rPr lang="en-US" sz="1800" dirty="0"/>
              <a:t>Suddenly </a:t>
            </a:r>
            <a:r>
              <a:rPr lang="en-US" sz="1800" b="1" dirty="0"/>
              <a:t>withdrawing</a:t>
            </a:r>
            <a:r>
              <a:rPr lang="en-US" sz="1800" dirty="0"/>
              <a:t> from friends, family and activities (including online or via social media)</a:t>
            </a:r>
          </a:p>
          <a:p>
            <a:pPr marL="0" indent="0">
              <a:buNone/>
            </a:pPr>
            <a:r>
              <a:rPr lang="en-US" sz="1800" dirty="0"/>
              <a:t>2. Making statements or engaging in behavior meant to </a:t>
            </a:r>
            <a:r>
              <a:rPr lang="en-US" sz="1800" b="1" dirty="0"/>
              <a:t>intimidate or mock others</a:t>
            </a:r>
            <a:r>
              <a:rPr lang="en-US" sz="1800" dirty="0"/>
              <a:t> based on real or perceived differences (including race, religion, sexual orientation, etc.) </a:t>
            </a:r>
          </a:p>
          <a:p>
            <a:pPr marL="0" indent="0">
              <a:buNone/>
            </a:pPr>
            <a:r>
              <a:rPr lang="en-US" sz="1800" dirty="0"/>
              <a:t>3. </a:t>
            </a:r>
            <a:r>
              <a:rPr lang="en-US" sz="1800" b="1" dirty="0"/>
              <a:t>Excessive</a:t>
            </a:r>
            <a:r>
              <a:rPr lang="en-US" sz="1800" dirty="0"/>
              <a:t> irritability, lack of patience, or becoming angry quickly</a:t>
            </a:r>
          </a:p>
          <a:p>
            <a:pPr marL="0" indent="0">
              <a:buNone/>
            </a:pPr>
            <a:r>
              <a:rPr lang="en-US" sz="1800" dirty="0"/>
              <a:t>4. Experiencing </a:t>
            </a:r>
            <a:r>
              <a:rPr lang="en-US" sz="1800" b="1" dirty="0"/>
              <a:t>chronic loneliness or social isolation</a:t>
            </a:r>
            <a:r>
              <a:rPr lang="en-US" sz="1800" dirty="0"/>
              <a:t> </a:t>
            </a:r>
          </a:p>
          <a:p>
            <a:pPr marL="0" indent="0">
              <a:buNone/>
            </a:pPr>
            <a:r>
              <a:rPr lang="en-US" sz="1800" dirty="0"/>
              <a:t>5. Expressing </a:t>
            </a:r>
            <a:r>
              <a:rPr lang="en-US" sz="1800" b="1" dirty="0"/>
              <a:t>persistent thoughts of harming</a:t>
            </a:r>
            <a:r>
              <a:rPr lang="en-US" sz="1800" dirty="0"/>
              <a:t> themselves or someone else</a:t>
            </a:r>
          </a:p>
          <a:p>
            <a:pPr marL="0" indent="0">
              <a:buNone/>
            </a:pPr>
            <a:r>
              <a:rPr lang="en-US" sz="1800" dirty="0"/>
              <a:t>6. Making </a:t>
            </a:r>
            <a:r>
              <a:rPr lang="en-US" sz="1800" b="1" dirty="0"/>
              <a:t>direct threats</a:t>
            </a:r>
            <a:r>
              <a:rPr lang="en-US" sz="1800" dirty="0"/>
              <a:t> toward a place, another person, or themselves</a:t>
            </a:r>
          </a:p>
          <a:p>
            <a:pPr marL="0" indent="0">
              <a:buNone/>
            </a:pPr>
            <a:r>
              <a:rPr lang="en-US" sz="1800" dirty="0"/>
              <a:t>7. Bragging about </a:t>
            </a:r>
            <a:r>
              <a:rPr lang="en-US" sz="1800" b="1" dirty="0"/>
              <a:t>access to guns</a:t>
            </a:r>
            <a:r>
              <a:rPr lang="en-US" sz="1800" dirty="0"/>
              <a:t> or weapons</a:t>
            </a:r>
          </a:p>
          <a:p>
            <a:pPr marL="0" indent="0">
              <a:buNone/>
            </a:pPr>
            <a:r>
              <a:rPr lang="en-US" sz="1800" dirty="0"/>
              <a:t>8. Recruiting accomplices or audiences for an </a:t>
            </a:r>
            <a:r>
              <a:rPr lang="en-US" sz="1800" b="1" dirty="0"/>
              <a:t>attack</a:t>
            </a:r>
            <a:r>
              <a:rPr lang="en-US" sz="1800" dirty="0"/>
              <a:t> </a:t>
            </a:r>
          </a:p>
          <a:p>
            <a:pPr marL="0" indent="0">
              <a:buNone/>
            </a:pPr>
            <a:r>
              <a:rPr lang="en-US" sz="1800" dirty="0"/>
              <a:t>9. Directly </a:t>
            </a:r>
            <a:r>
              <a:rPr lang="en-US" sz="1800" b="1" dirty="0"/>
              <a:t>expressing a threat</a:t>
            </a:r>
            <a:r>
              <a:rPr lang="en-US" sz="1800" dirty="0"/>
              <a:t> as a plan</a:t>
            </a:r>
          </a:p>
          <a:p>
            <a:pPr marL="0" indent="0">
              <a:buNone/>
            </a:pPr>
            <a:r>
              <a:rPr lang="en-US" sz="1500" dirty="0"/>
              <a:t> </a:t>
            </a:r>
          </a:p>
          <a:p>
            <a:pPr marL="0" indent="0">
              <a:buNone/>
            </a:pPr>
            <a:r>
              <a:rPr lang="en-US" sz="1500" dirty="0"/>
              <a:t>Source:  Sandy Hook Promise: 19 Classmates; Six Educators</a:t>
            </a:r>
          </a:p>
          <a:p>
            <a:endParaRPr lang="en-US" sz="1500" dirty="0"/>
          </a:p>
        </p:txBody>
      </p:sp>
      <p:sp>
        <p:nvSpPr>
          <p:cNvPr id="4" name="Slide Number Placeholder 3">
            <a:extLst>
              <a:ext uri="{FF2B5EF4-FFF2-40B4-BE49-F238E27FC236}">
                <a16:creationId xmlns:a16="http://schemas.microsoft.com/office/drawing/2014/main" id="{B4065588-21F3-EF44-B6FE-EA89F57B9124}"/>
              </a:ext>
            </a:extLst>
          </p:cNvPr>
          <p:cNvSpPr>
            <a:spLocks noGrp="1"/>
          </p:cNvSpPr>
          <p:nvPr>
            <p:ph type="sldNum" sz="quarter" idx="12"/>
          </p:nvPr>
        </p:nvSpPr>
        <p:spPr/>
        <p:txBody>
          <a:bodyPr/>
          <a:lstStyle/>
          <a:p>
            <a:fld id="{6E2D2B3B-882E-40F3-A32F-6DD516915044}" type="slidenum">
              <a:rPr lang="en-US" smtClean="0"/>
              <a:pPr/>
              <a:t>29</a:t>
            </a:fld>
            <a:endParaRPr lang="en-US" dirty="0"/>
          </a:p>
        </p:txBody>
      </p:sp>
    </p:spTree>
    <p:extLst>
      <p:ext uri="{BB962C8B-B14F-4D97-AF65-F5344CB8AC3E}">
        <p14:creationId xmlns:p14="http://schemas.microsoft.com/office/powerpoint/2010/main" val="4273233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D218B-E1E0-74D7-D5EE-E97BABC52794}"/>
              </a:ext>
            </a:extLst>
          </p:cNvPr>
          <p:cNvSpPr>
            <a:spLocks noGrp="1"/>
          </p:cNvSpPr>
          <p:nvPr>
            <p:ph type="title"/>
          </p:nvPr>
        </p:nvSpPr>
        <p:spPr/>
        <p:txBody>
          <a:bodyPr/>
          <a:lstStyle/>
          <a:p>
            <a:r>
              <a:rPr lang="en-US" dirty="0"/>
              <a:t>Arming Teachers in Mississippi: 02/09/2023</a:t>
            </a:r>
          </a:p>
        </p:txBody>
      </p:sp>
      <p:sp>
        <p:nvSpPr>
          <p:cNvPr id="3" name="Content Placeholder 2">
            <a:extLst>
              <a:ext uri="{FF2B5EF4-FFF2-40B4-BE49-F238E27FC236}">
                <a16:creationId xmlns:a16="http://schemas.microsoft.com/office/drawing/2014/main" id="{D842DEFA-BE97-7BF9-8305-5F6A302FD84E}"/>
              </a:ext>
            </a:extLst>
          </p:cNvPr>
          <p:cNvSpPr>
            <a:spLocks noGrp="1"/>
          </p:cNvSpPr>
          <p:nvPr>
            <p:ph idx="1"/>
          </p:nvPr>
        </p:nvSpPr>
        <p:spPr/>
        <p:txBody>
          <a:bodyPr>
            <a:normAutofit fontScale="92500"/>
          </a:bodyPr>
          <a:lstStyle/>
          <a:p>
            <a:pPr algn="l"/>
            <a:r>
              <a:rPr lang="en-US" b="0" i="0" u="none" strike="noStrike" dirty="0">
                <a:solidFill>
                  <a:srgbClr val="111111"/>
                </a:solidFill>
                <a:effectLst/>
                <a:latin typeface="Georgia" panose="02040502050405020303" pitchFamily="18" charset="0"/>
              </a:rPr>
              <a:t>The Mississippi Senate passed with </a:t>
            </a:r>
            <a:r>
              <a:rPr lang="en-US" b="0" i="0" u="none" strike="noStrike" dirty="0">
                <a:solidFill>
                  <a:srgbClr val="FF0000"/>
                </a:solidFill>
                <a:effectLst/>
                <a:latin typeface="Georgia" panose="02040502050405020303" pitchFamily="18" charset="0"/>
              </a:rPr>
              <a:t>no debate</a:t>
            </a:r>
            <a:r>
              <a:rPr lang="en-US" b="0" i="0" u="none" strike="noStrike" dirty="0">
                <a:solidFill>
                  <a:srgbClr val="111111"/>
                </a:solidFill>
                <a:effectLst/>
                <a:latin typeface="Georgia" panose="02040502050405020303" pitchFamily="18" charset="0"/>
              </a:rPr>
              <a:t> a measure that would create a program to allow armed, trained teachers in Mississippi schools. The measure now heads to the House for consideration.</a:t>
            </a:r>
          </a:p>
          <a:p>
            <a:pPr algn="l"/>
            <a:r>
              <a:rPr lang="en-US" b="0" i="0" u="none" strike="noStrike" dirty="0">
                <a:solidFill>
                  <a:srgbClr val="000000"/>
                </a:solidFill>
                <a:effectLst/>
                <a:latin typeface="Georgia" panose="02040502050405020303" pitchFamily="18" charset="0"/>
                <a:hlinkClick r:id="rId2"/>
              </a:rPr>
              <a:t>Senate Bill 2079</a:t>
            </a:r>
            <a:r>
              <a:rPr lang="en-US" dirty="0">
                <a:solidFill>
                  <a:srgbClr val="111111"/>
                </a:solidFill>
                <a:latin typeface="Georgia" panose="02040502050405020303" pitchFamily="18" charset="0"/>
              </a:rPr>
              <a:t> </a:t>
            </a:r>
            <a:r>
              <a:rPr lang="en-US" b="0" i="0" u="none" strike="noStrike" dirty="0">
                <a:solidFill>
                  <a:srgbClr val="111111"/>
                </a:solidFill>
                <a:effectLst/>
                <a:latin typeface="Georgia" panose="02040502050405020303" pitchFamily="18" charset="0"/>
              </a:rPr>
              <a:t>would create a firearms training and licensure program for teachers in public and private schools that choose to participate. Mississippi Homeland Security, under the Department of Public Safety, would establish the program, training and licensure. The bill also tasks the DPS commissioner with developing guidelines for dealing with school shooting situations.</a:t>
            </a:r>
          </a:p>
          <a:p>
            <a:pPr algn="l"/>
            <a:r>
              <a:rPr lang="en-US" b="0" i="0" u="none" strike="noStrike" dirty="0">
                <a:solidFill>
                  <a:srgbClr val="111111"/>
                </a:solidFill>
                <a:effectLst/>
                <a:latin typeface="Georgia" panose="02040502050405020303" pitchFamily="18" charset="0"/>
              </a:rPr>
              <a:t>Teachers participating in the program would have to have a state enhanced gun carry permit in addition to the training and certificate from the new program. The measure provides civil and criminal protections to armed teachers in the program.</a:t>
            </a:r>
            <a:br>
              <a:rPr lang="en-US" dirty="0"/>
            </a:br>
            <a:endParaRPr lang="en-US" dirty="0"/>
          </a:p>
        </p:txBody>
      </p:sp>
      <p:sp>
        <p:nvSpPr>
          <p:cNvPr id="4" name="Slide Number Placeholder 3">
            <a:extLst>
              <a:ext uri="{FF2B5EF4-FFF2-40B4-BE49-F238E27FC236}">
                <a16:creationId xmlns:a16="http://schemas.microsoft.com/office/drawing/2014/main" id="{5B0A31F2-D78E-8A39-86F7-282EA2A0A896}"/>
              </a:ext>
            </a:extLst>
          </p:cNvPr>
          <p:cNvSpPr>
            <a:spLocks noGrp="1"/>
          </p:cNvSpPr>
          <p:nvPr>
            <p:ph type="sldNum" sz="quarter" idx="12"/>
          </p:nvPr>
        </p:nvSpPr>
        <p:spPr/>
        <p:txBody>
          <a:bodyPr/>
          <a:lstStyle/>
          <a:p>
            <a:fld id="{6E2D2B3B-882E-40F3-A32F-6DD516915044}" type="slidenum">
              <a:rPr lang="en-US" smtClean="0"/>
              <a:pPr/>
              <a:t>3</a:t>
            </a:fld>
            <a:endParaRPr lang="en-US" dirty="0"/>
          </a:p>
        </p:txBody>
      </p:sp>
    </p:spTree>
    <p:extLst>
      <p:ext uri="{BB962C8B-B14F-4D97-AF65-F5344CB8AC3E}">
        <p14:creationId xmlns:p14="http://schemas.microsoft.com/office/powerpoint/2010/main" val="35658685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FDCD35-50C9-C34B-1476-1A1E11DDB05C}"/>
              </a:ext>
            </a:extLst>
          </p:cNvPr>
          <p:cNvSpPr>
            <a:spLocks noGrp="1"/>
          </p:cNvSpPr>
          <p:nvPr>
            <p:ph type="title"/>
          </p:nvPr>
        </p:nvSpPr>
        <p:spPr>
          <a:xfrm>
            <a:off x="476250" y="640823"/>
            <a:ext cx="2563994" cy="5583148"/>
          </a:xfrm>
        </p:spPr>
        <p:txBody>
          <a:bodyPr anchor="ctr">
            <a:normAutofit/>
          </a:bodyPr>
          <a:lstStyle/>
          <a:p>
            <a:r>
              <a:rPr lang="en-US" sz="4300" dirty="0"/>
              <a:t>02/2023: Michigan State University Shooter</a:t>
            </a:r>
          </a:p>
        </p:txBody>
      </p:sp>
      <p:sp>
        <p:nvSpPr>
          <p:cNvPr id="1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 name="connsiteX0" fmla="*/ 0 w 5410200"/>
              <a:gd name="connsiteY0" fmla="*/ 0 h 13716"/>
              <a:gd name="connsiteX1" fmla="*/ 622173 w 5410200"/>
              <a:gd name="connsiteY1" fmla="*/ 0 h 13716"/>
              <a:gd name="connsiteX2" fmla="*/ 1136142 w 5410200"/>
              <a:gd name="connsiteY2" fmla="*/ 0 h 13716"/>
              <a:gd name="connsiteX3" fmla="*/ 1920621 w 5410200"/>
              <a:gd name="connsiteY3" fmla="*/ 0 h 13716"/>
              <a:gd name="connsiteX4" fmla="*/ 2542794 w 5410200"/>
              <a:gd name="connsiteY4" fmla="*/ 0 h 13716"/>
              <a:gd name="connsiteX5" fmla="*/ 3164967 w 5410200"/>
              <a:gd name="connsiteY5" fmla="*/ 0 h 13716"/>
              <a:gd name="connsiteX6" fmla="*/ 3949446 w 5410200"/>
              <a:gd name="connsiteY6" fmla="*/ 0 h 13716"/>
              <a:gd name="connsiteX7" fmla="*/ 4517517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165854 w 5410200"/>
              <a:gd name="connsiteY11" fmla="*/ 13716 h 13716"/>
              <a:gd name="connsiteX12" fmla="*/ 3543681 w 5410200"/>
              <a:gd name="connsiteY12" fmla="*/ 13716 h 13716"/>
              <a:gd name="connsiteX13" fmla="*/ 2759202 w 5410200"/>
              <a:gd name="connsiteY13" fmla="*/ 13716 h 13716"/>
              <a:gd name="connsiteX14" fmla="*/ 1974723 w 5410200"/>
              <a:gd name="connsiteY14" fmla="*/ 13716 h 13716"/>
              <a:gd name="connsiteX15" fmla="*/ 1406652 w 5410200"/>
              <a:gd name="connsiteY15" fmla="*/ 13716 h 13716"/>
              <a:gd name="connsiteX16" fmla="*/ 730377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76940" y="8795"/>
                  <a:pt x="295530" y="-3818"/>
                  <a:pt x="568071" y="0"/>
                </a:cubicBezTo>
                <a:cubicBezTo>
                  <a:pt x="821049" y="-7814"/>
                  <a:pt x="977778" y="-9274"/>
                  <a:pt x="1298448" y="0"/>
                </a:cubicBezTo>
                <a:cubicBezTo>
                  <a:pt x="1590381" y="13044"/>
                  <a:pt x="1630605" y="-28"/>
                  <a:pt x="1920621" y="0"/>
                </a:cubicBezTo>
                <a:cubicBezTo>
                  <a:pt x="2206035" y="10386"/>
                  <a:pt x="2357755" y="-28028"/>
                  <a:pt x="2488692" y="0"/>
                </a:cubicBezTo>
                <a:cubicBezTo>
                  <a:pt x="2633521" y="25625"/>
                  <a:pt x="3022777" y="-45440"/>
                  <a:pt x="3219069" y="0"/>
                </a:cubicBezTo>
                <a:cubicBezTo>
                  <a:pt x="3460337" y="63290"/>
                  <a:pt x="3645640" y="26494"/>
                  <a:pt x="3895344" y="0"/>
                </a:cubicBezTo>
                <a:cubicBezTo>
                  <a:pt x="4126339" y="-535"/>
                  <a:pt x="4382665" y="-55222"/>
                  <a:pt x="4571619" y="0"/>
                </a:cubicBezTo>
                <a:cubicBezTo>
                  <a:pt x="4776405" y="-816"/>
                  <a:pt x="5201098" y="-43036"/>
                  <a:pt x="5410200" y="0"/>
                </a:cubicBezTo>
                <a:cubicBezTo>
                  <a:pt x="5409052" y="2649"/>
                  <a:pt x="5410186" y="9063"/>
                  <a:pt x="5410200" y="13716"/>
                </a:cubicBezTo>
                <a:cubicBezTo>
                  <a:pt x="5133704" y="5182"/>
                  <a:pt x="5123444" y="31477"/>
                  <a:pt x="4842129" y="13716"/>
                </a:cubicBezTo>
                <a:cubicBezTo>
                  <a:pt x="4568650" y="-219"/>
                  <a:pt x="4447390" y="8221"/>
                  <a:pt x="4328160" y="13716"/>
                </a:cubicBezTo>
                <a:cubicBezTo>
                  <a:pt x="4227436" y="28078"/>
                  <a:pt x="3754725" y="-2253"/>
                  <a:pt x="3597783" y="13716"/>
                </a:cubicBezTo>
                <a:cubicBezTo>
                  <a:pt x="3459353" y="10223"/>
                  <a:pt x="3317740" y="47315"/>
                  <a:pt x="3029712" y="13716"/>
                </a:cubicBezTo>
                <a:cubicBezTo>
                  <a:pt x="2766446" y="5245"/>
                  <a:pt x="2645518" y="35922"/>
                  <a:pt x="2299335" y="13716"/>
                </a:cubicBezTo>
                <a:cubicBezTo>
                  <a:pt x="1977844" y="23735"/>
                  <a:pt x="1781583" y="-1801"/>
                  <a:pt x="1514856" y="13716"/>
                </a:cubicBezTo>
                <a:cubicBezTo>
                  <a:pt x="1212648" y="18781"/>
                  <a:pt x="1087880" y="-4407"/>
                  <a:pt x="892683" y="13716"/>
                </a:cubicBezTo>
                <a:cubicBezTo>
                  <a:pt x="745769" y="11772"/>
                  <a:pt x="183254" y="-32062"/>
                  <a:pt x="0" y="13716"/>
                </a:cubicBezTo>
                <a:cubicBezTo>
                  <a:pt x="-907" y="9799"/>
                  <a:pt x="-75" y="7151"/>
                  <a:pt x="0" y="0"/>
                </a:cubicBezTo>
                <a:close/>
              </a:path>
              <a:path w="5410200" h="13716" stroke="0" extrusionOk="0">
                <a:moveTo>
                  <a:pt x="0" y="0"/>
                </a:moveTo>
                <a:cubicBezTo>
                  <a:pt x="269468" y="-22806"/>
                  <a:pt x="392563" y="4840"/>
                  <a:pt x="622173" y="0"/>
                </a:cubicBezTo>
                <a:cubicBezTo>
                  <a:pt x="884216" y="-2196"/>
                  <a:pt x="1034637" y="7784"/>
                  <a:pt x="1136142" y="0"/>
                </a:cubicBezTo>
                <a:cubicBezTo>
                  <a:pt x="1204956" y="5920"/>
                  <a:pt x="1559779" y="-61408"/>
                  <a:pt x="1920621" y="0"/>
                </a:cubicBezTo>
                <a:cubicBezTo>
                  <a:pt x="2280250" y="-18581"/>
                  <a:pt x="2372470" y="4128"/>
                  <a:pt x="2542794" y="0"/>
                </a:cubicBezTo>
                <a:cubicBezTo>
                  <a:pt x="2688150" y="-17189"/>
                  <a:pt x="2885478" y="-51412"/>
                  <a:pt x="3164967" y="0"/>
                </a:cubicBezTo>
                <a:cubicBezTo>
                  <a:pt x="3470933" y="16143"/>
                  <a:pt x="3588003" y="-4313"/>
                  <a:pt x="3949446" y="0"/>
                </a:cubicBezTo>
                <a:cubicBezTo>
                  <a:pt x="4331172" y="1470"/>
                  <a:pt x="4289286" y="5331"/>
                  <a:pt x="4517517" y="0"/>
                </a:cubicBezTo>
                <a:cubicBezTo>
                  <a:pt x="4736577" y="41911"/>
                  <a:pt x="5141868" y="443"/>
                  <a:pt x="5410200" y="0"/>
                </a:cubicBezTo>
                <a:cubicBezTo>
                  <a:pt x="5410845" y="2936"/>
                  <a:pt x="5409877" y="9829"/>
                  <a:pt x="5410200" y="13716"/>
                </a:cubicBezTo>
                <a:cubicBezTo>
                  <a:pt x="5130880" y="48304"/>
                  <a:pt x="5008082" y="-27188"/>
                  <a:pt x="4842129" y="13716"/>
                </a:cubicBezTo>
                <a:cubicBezTo>
                  <a:pt x="4629232" y="38478"/>
                  <a:pt x="4430159" y="43872"/>
                  <a:pt x="4165854" y="13716"/>
                </a:cubicBezTo>
                <a:cubicBezTo>
                  <a:pt x="3880517" y="17026"/>
                  <a:pt x="3820863" y="-12209"/>
                  <a:pt x="3543681" y="13716"/>
                </a:cubicBezTo>
                <a:cubicBezTo>
                  <a:pt x="3267577" y="39687"/>
                  <a:pt x="3047131" y="-8774"/>
                  <a:pt x="2759202" y="13716"/>
                </a:cubicBezTo>
                <a:cubicBezTo>
                  <a:pt x="2418778" y="17929"/>
                  <a:pt x="2206820" y="-35095"/>
                  <a:pt x="1974723" y="13716"/>
                </a:cubicBezTo>
                <a:cubicBezTo>
                  <a:pt x="1740429" y="35710"/>
                  <a:pt x="1599301" y="34493"/>
                  <a:pt x="1406652" y="13716"/>
                </a:cubicBezTo>
                <a:cubicBezTo>
                  <a:pt x="1196601" y="3966"/>
                  <a:pt x="938578" y="38717"/>
                  <a:pt x="730377" y="13716"/>
                </a:cubicBezTo>
                <a:cubicBezTo>
                  <a:pt x="524173" y="26651"/>
                  <a:pt x="336004" y="-17469"/>
                  <a:pt x="0" y="13716"/>
                </a:cubicBezTo>
                <a:cubicBezTo>
                  <a:pt x="-377" y="9245"/>
                  <a:pt x="1157" y="3819"/>
                  <a:pt x="0" y="0"/>
                </a:cubicBezTo>
                <a:close/>
              </a:path>
              <a:path w="5410200" h="13716" fill="none" stroke="0" extrusionOk="0">
                <a:moveTo>
                  <a:pt x="0" y="0"/>
                </a:moveTo>
                <a:cubicBezTo>
                  <a:pt x="148438" y="-27720"/>
                  <a:pt x="315263" y="-14841"/>
                  <a:pt x="568071" y="0"/>
                </a:cubicBezTo>
                <a:cubicBezTo>
                  <a:pt x="840209" y="21288"/>
                  <a:pt x="982180" y="-6281"/>
                  <a:pt x="1298448" y="0"/>
                </a:cubicBezTo>
                <a:cubicBezTo>
                  <a:pt x="1577021" y="13763"/>
                  <a:pt x="1630910" y="1060"/>
                  <a:pt x="1920621" y="0"/>
                </a:cubicBezTo>
                <a:cubicBezTo>
                  <a:pt x="2200928" y="-1340"/>
                  <a:pt x="2382869" y="-10369"/>
                  <a:pt x="2488692" y="0"/>
                </a:cubicBezTo>
                <a:cubicBezTo>
                  <a:pt x="2620356" y="20061"/>
                  <a:pt x="3042766" y="-74691"/>
                  <a:pt x="3219069" y="0"/>
                </a:cubicBezTo>
                <a:cubicBezTo>
                  <a:pt x="3395755" y="31704"/>
                  <a:pt x="3646717" y="33546"/>
                  <a:pt x="3895344" y="0"/>
                </a:cubicBezTo>
                <a:cubicBezTo>
                  <a:pt x="4131847" y="-43416"/>
                  <a:pt x="4371681" y="11418"/>
                  <a:pt x="4571619" y="0"/>
                </a:cubicBezTo>
                <a:cubicBezTo>
                  <a:pt x="4799447" y="47677"/>
                  <a:pt x="5212547" y="1562"/>
                  <a:pt x="5410200" y="0"/>
                </a:cubicBezTo>
                <a:cubicBezTo>
                  <a:pt x="5408905" y="2744"/>
                  <a:pt x="5410401" y="9950"/>
                  <a:pt x="5410200" y="13716"/>
                </a:cubicBezTo>
                <a:cubicBezTo>
                  <a:pt x="5139576" y="2947"/>
                  <a:pt x="5122299" y="33775"/>
                  <a:pt x="4842129" y="13716"/>
                </a:cubicBezTo>
                <a:cubicBezTo>
                  <a:pt x="4566356" y="6655"/>
                  <a:pt x="4456854" y="15426"/>
                  <a:pt x="4328160" y="13716"/>
                </a:cubicBezTo>
                <a:cubicBezTo>
                  <a:pt x="4234703" y="-822"/>
                  <a:pt x="3768176" y="-16062"/>
                  <a:pt x="3597783" y="13716"/>
                </a:cubicBezTo>
                <a:cubicBezTo>
                  <a:pt x="3430303" y="10148"/>
                  <a:pt x="3287506" y="20215"/>
                  <a:pt x="3029712" y="13716"/>
                </a:cubicBezTo>
                <a:cubicBezTo>
                  <a:pt x="2742636" y="-2421"/>
                  <a:pt x="2637847" y="18109"/>
                  <a:pt x="2299335" y="13716"/>
                </a:cubicBezTo>
                <a:cubicBezTo>
                  <a:pt x="1959433" y="-7861"/>
                  <a:pt x="1779456" y="37101"/>
                  <a:pt x="1514856" y="13716"/>
                </a:cubicBezTo>
                <a:cubicBezTo>
                  <a:pt x="1212431" y="31797"/>
                  <a:pt x="1086601" y="7282"/>
                  <a:pt x="892683" y="13716"/>
                </a:cubicBezTo>
                <a:cubicBezTo>
                  <a:pt x="721500" y="45800"/>
                  <a:pt x="194249" y="-29802"/>
                  <a:pt x="0" y="13716"/>
                </a:cubicBezTo>
                <a:cubicBezTo>
                  <a:pt x="-508" y="9800"/>
                  <a:pt x="-280" y="682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6FC1D7AC-59F5-2BA9-26E4-45B0F73AF562}"/>
              </a:ext>
            </a:extLst>
          </p:cNvPr>
          <p:cNvSpPr>
            <a:spLocks noGrp="1"/>
          </p:cNvSpPr>
          <p:nvPr>
            <p:ph type="sldNum" sz="quarter" idx="12"/>
          </p:nvPr>
        </p:nvSpPr>
        <p:spPr>
          <a:xfrm>
            <a:off x="6457950" y="6356350"/>
            <a:ext cx="2057400" cy="365125"/>
          </a:xfrm>
        </p:spPr>
        <p:txBody>
          <a:bodyPr>
            <a:normAutofit/>
          </a:bodyPr>
          <a:lstStyle/>
          <a:p>
            <a:pPr>
              <a:spcAft>
                <a:spcPts val="600"/>
              </a:spcAft>
            </a:pPr>
            <a:fld id="{6E2D2B3B-882E-40F3-A32F-6DD516915044}" type="slidenum">
              <a:rPr lang="en-US" smtClean="0"/>
              <a:pPr>
                <a:spcAft>
                  <a:spcPts val="600"/>
                </a:spcAft>
              </a:pPr>
              <a:t>30</a:t>
            </a:fld>
            <a:endParaRPr lang="en-US"/>
          </a:p>
        </p:txBody>
      </p:sp>
      <p:graphicFrame>
        <p:nvGraphicFramePr>
          <p:cNvPr id="6" name="Content Placeholder 2">
            <a:extLst>
              <a:ext uri="{FF2B5EF4-FFF2-40B4-BE49-F238E27FC236}">
                <a16:creationId xmlns:a16="http://schemas.microsoft.com/office/drawing/2014/main" id="{BD426340-505E-C914-AB7C-7620C2511FDE}"/>
              </a:ext>
            </a:extLst>
          </p:cNvPr>
          <p:cNvGraphicFramePr>
            <a:graphicFrameLocks noGrp="1"/>
          </p:cNvGraphicFramePr>
          <p:nvPr>
            <p:ph idx="1"/>
            <p:extLst>
              <p:ext uri="{D42A27DB-BD31-4B8C-83A1-F6EECF244321}">
                <p14:modId xmlns:p14="http://schemas.microsoft.com/office/powerpoint/2010/main" val="3626179533"/>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80416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B4849-38B3-AC40-A648-593BB727CD8B}"/>
              </a:ext>
            </a:extLst>
          </p:cNvPr>
          <p:cNvSpPr>
            <a:spLocks noGrp="1"/>
          </p:cNvSpPr>
          <p:nvPr>
            <p:ph type="title"/>
          </p:nvPr>
        </p:nvSpPr>
        <p:spPr>
          <a:xfrm>
            <a:off x="628650" y="713312"/>
            <a:ext cx="3028950" cy="5431376"/>
          </a:xfrm>
        </p:spPr>
        <p:txBody>
          <a:bodyPr>
            <a:normAutofit/>
          </a:bodyPr>
          <a:lstStyle/>
          <a:p>
            <a:r>
              <a:rPr lang="en-US" sz="4400" dirty="0"/>
              <a:t>Since COVID Began:</a:t>
            </a:r>
          </a:p>
        </p:txBody>
      </p:sp>
      <p:sp>
        <p:nvSpPr>
          <p:cNvPr id="3" name="Content Placeholder 2">
            <a:extLst>
              <a:ext uri="{FF2B5EF4-FFF2-40B4-BE49-F238E27FC236}">
                <a16:creationId xmlns:a16="http://schemas.microsoft.com/office/drawing/2014/main" id="{47BCC1FE-CCBC-1941-ADC8-875FEBD8F4C4}"/>
              </a:ext>
            </a:extLst>
          </p:cNvPr>
          <p:cNvSpPr>
            <a:spLocks noGrp="1"/>
          </p:cNvSpPr>
          <p:nvPr>
            <p:ph idx="1"/>
          </p:nvPr>
        </p:nvSpPr>
        <p:spPr>
          <a:xfrm>
            <a:off x="4040373" y="223284"/>
            <a:ext cx="4922874" cy="6498191"/>
          </a:xfrm>
        </p:spPr>
        <p:txBody>
          <a:bodyPr anchor="ctr">
            <a:normAutofit/>
          </a:bodyPr>
          <a:lstStyle/>
          <a:p>
            <a:pPr marL="0" indent="0">
              <a:buNone/>
            </a:pPr>
            <a:r>
              <a:rPr lang="en-US" sz="2000" dirty="0"/>
              <a:t>About </a:t>
            </a:r>
            <a:r>
              <a:rPr lang="en-US" sz="2000" dirty="0">
                <a:hlinkClick r:id="rId2"/>
              </a:rPr>
              <a:t>1 in 4 young adults</a:t>
            </a:r>
            <a:r>
              <a:rPr lang="en-US" sz="2000" dirty="0"/>
              <a:t> have considered suicide since the pandemic began.</a:t>
            </a:r>
          </a:p>
          <a:p>
            <a:pPr lvl="1"/>
            <a:r>
              <a:rPr lang="en-US" sz="2000" dirty="0"/>
              <a:t>Some were struggling with increased social isolation or are stuck at home with an abusive family member and didn’t see a way out. </a:t>
            </a:r>
          </a:p>
          <a:p>
            <a:pPr lvl="1"/>
            <a:r>
              <a:rPr lang="en-US" sz="2000" dirty="0"/>
              <a:t>Suicide rates could be even higher for African American students. </a:t>
            </a:r>
          </a:p>
          <a:p>
            <a:pPr marL="0" indent="0">
              <a:buNone/>
            </a:pPr>
            <a:r>
              <a:rPr lang="en-US" sz="2000" dirty="0"/>
              <a:t>A recent survey found that </a:t>
            </a:r>
            <a:r>
              <a:rPr lang="en-US" sz="2000" dirty="0">
                <a:hlinkClick r:id="rId3"/>
              </a:rPr>
              <a:t>7 in 10 teenagers</a:t>
            </a:r>
            <a:r>
              <a:rPr lang="en-US" sz="2000" dirty="0"/>
              <a:t> are struggling with their mental health. </a:t>
            </a:r>
          </a:p>
          <a:p>
            <a:pPr marL="0" indent="0">
              <a:buNone/>
            </a:pPr>
            <a:r>
              <a:rPr lang="en-US" sz="2000" dirty="0"/>
              <a:t>More than </a:t>
            </a:r>
            <a:r>
              <a:rPr lang="en-US" sz="2000" u="sng" dirty="0">
                <a:solidFill>
                  <a:srgbClr val="0070C0"/>
                </a:solidFill>
              </a:rPr>
              <a:t>2/3 of the students </a:t>
            </a:r>
            <a:r>
              <a:rPr lang="en-US" sz="2000" dirty="0"/>
              <a:t>surveyed said they felt pressure to hide their true feelings and were trying to deal with their problems on their own.</a:t>
            </a:r>
          </a:p>
          <a:p>
            <a:pPr lvl="1"/>
            <a:r>
              <a:rPr lang="en-US" sz="2000" dirty="0"/>
              <a:t>More than </a:t>
            </a:r>
            <a:r>
              <a:rPr lang="en-US" sz="2000" u="sng" dirty="0">
                <a:solidFill>
                  <a:srgbClr val="0070C0"/>
                </a:solidFill>
              </a:rPr>
              <a:t>40% of kids</a:t>
            </a:r>
            <a:r>
              <a:rPr lang="en-US" sz="2000" b="1" dirty="0">
                <a:solidFill>
                  <a:srgbClr val="0070C0"/>
                </a:solidFill>
              </a:rPr>
              <a:t> </a:t>
            </a:r>
            <a:r>
              <a:rPr lang="en-US" sz="2000" dirty="0"/>
              <a:t>say they have not been offered any social or emotional support by their school since the pandemic began. </a:t>
            </a:r>
          </a:p>
          <a:p>
            <a:pPr marL="342900" lvl="1" indent="0">
              <a:buNone/>
            </a:pPr>
            <a:endParaRPr lang="en-US" sz="1600" dirty="0"/>
          </a:p>
          <a:p>
            <a:pPr marL="342900" lvl="1" indent="0">
              <a:buNone/>
            </a:pPr>
            <a:endParaRPr lang="en-US" sz="1600" dirty="0"/>
          </a:p>
          <a:p>
            <a:pPr marL="342900" lvl="1" indent="0">
              <a:buNone/>
            </a:pPr>
            <a:r>
              <a:rPr lang="en-US" sz="1200" dirty="0"/>
              <a:t>Source: Sandy Hook Promise</a:t>
            </a:r>
          </a:p>
        </p:txBody>
      </p:sp>
      <p:sp>
        <p:nvSpPr>
          <p:cNvPr id="4" name="TextBox 3">
            <a:extLst>
              <a:ext uri="{FF2B5EF4-FFF2-40B4-BE49-F238E27FC236}">
                <a16:creationId xmlns:a16="http://schemas.microsoft.com/office/drawing/2014/main" id="{F2F65031-2138-F24D-9A0B-1CA7BC02CF99}"/>
              </a:ext>
            </a:extLst>
          </p:cNvPr>
          <p:cNvSpPr txBox="1"/>
          <p:nvPr/>
        </p:nvSpPr>
        <p:spPr>
          <a:xfrm>
            <a:off x="2701213" y="2326822"/>
            <a:ext cx="184731" cy="300082"/>
          </a:xfrm>
          <a:prstGeom prst="rect">
            <a:avLst/>
          </a:prstGeom>
          <a:noFill/>
        </p:spPr>
        <p:txBody>
          <a:bodyPr wrap="none" rtlCol="0">
            <a:spAutoFit/>
          </a:bodyPr>
          <a:lstStyle/>
          <a:p>
            <a:endParaRPr lang="en-US" sz="1350" dirty="0"/>
          </a:p>
        </p:txBody>
      </p:sp>
      <p:sp>
        <p:nvSpPr>
          <p:cNvPr id="5" name="Slide Number Placeholder 4">
            <a:extLst>
              <a:ext uri="{FF2B5EF4-FFF2-40B4-BE49-F238E27FC236}">
                <a16:creationId xmlns:a16="http://schemas.microsoft.com/office/drawing/2014/main" id="{B0D8A020-1C31-E14B-A7C7-2837B2FD89A9}"/>
              </a:ext>
            </a:extLst>
          </p:cNvPr>
          <p:cNvSpPr>
            <a:spLocks noGrp="1"/>
          </p:cNvSpPr>
          <p:nvPr>
            <p:ph type="sldNum" sz="quarter" idx="12"/>
          </p:nvPr>
        </p:nvSpPr>
        <p:spPr/>
        <p:txBody>
          <a:bodyPr/>
          <a:lstStyle/>
          <a:p>
            <a:fld id="{6E2D2B3B-882E-40F3-A32F-6DD516915044}" type="slidenum">
              <a:rPr lang="en-US" smtClean="0"/>
              <a:pPr/>
              <a:t>31</a:t>
            </a:fld>
            <a:endParaRPr lang="en-US" dirty="0"/>
          </a:p>
        </p:txBody>
      </p:sp>
    </p:spTree>
    <p:extLst>
      <p:ext uri="{BB962C8B-B14F-4D97-AF65-F5344CB8AC3E}">
        <p14:creationId xmlns:p14="http://schemas.microsoft.com/office/powerpoint/2010/main" val="17261244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442170" y="856180"/>
            <a:ext cx="3420438" cy="1128068"/>
          </a:xfrm>
        </p:spPr>
        <p:txBody>
          <a:bodyPr anchor="ctr">
            <a:normAutofit/>
          </a:bodyPr>
          <a:lstStyle/>
          <a:p>
            <a:r>
              <a:rPr lang="en-US" sz="3500" b="1" dirty="0"/>
              <a:t>Back To Litigation </a:t>
            </a:r>
          </a:p>
        </p:txBody>
      </p:sp>
      <p:grpSp>
        <p:nvGrpSpPr>
          <p:cNvPr id="11" name="Group 10">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266396" cy="673460"/>
            <a:chOff x="0" y="823811"/>
            <a:chExt cx="355196" cy="673460"/>
          </a:xfrm>
        </p:grpSpPr>
        <p:sp>
          <p:nvSpPr>
            <p:cNvPr id="12" name="Rectangle 11">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98813" y="2090569"/>
            <a:ext cx="32232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p:cNvSpPr>
            <a:spLocks noGrp="1"/>
          </p:cNvSpPr>
          <p:nvPr>
            <p:ph idx="1"/>
          </p:nvPr>
        </p:nvSpPr>
        <p:spPr>
          <a:xfrm>
            <a:off x="119505" y="2330505"/>
            <a:ext cx="3925868" cy="4390971"/>
          </a:xfrm>
        </p:spPr>
        <p:txBody>
          <a:bodyPr anchor="ctr">
            <a:normAutofit/>
          </a:bodyPr>
          <a:lstStyle/>
          <a:p>
            <a:pPr marL="114300" indent="0">
              <a:buNone/>
            </a:pPr>
            <a:r>
              <a:rPr lang="en-US" sz="2400" dirty="0"/>
              <a:t>“If you’re a school without strong behavioral intervention approaches, you are extremely vulnerable to litigation, because this is so well established.  It’s like a standard of care.”</a:t>
            </a:r>
          </a:p>
          <a:p>
            <a:pPr marL="114300" indent="0">
              <a:buNone/>
            </a:pPr>
            <a:r>
              <a:rPr lang="en-US" sz="1400" dirty="0"/>
              <a:t>(Mike Dorn, Safe Havens International; </a:t>
            </a:r>
            <a:r>
              <a:rPr lang="en-US" sz="1400" i="1" dirty="0"/>
              <a:t>With Shootings on the Rise, Schools Turn to Active Shooter Insurance</a:t>
            </a:r>
            <a:r>
              <a:rPr lang="en-US" sz="1400" dirty="0"/>
              <a:t>; </a:t>
            </a:r>
            <a:r>
              <a:rPr lang="en-US" sz="1400" dirty="0" err="1"/>
              <a:t>www.governing.com</a:t>
            </a:r>
            <a:r>
              <a:rPr lang="en-US" sz="1400" dirty="0"/>
              <a:t>)</a:t>
            </a:r>
          </a:p>
        </p:txBody>
      </p:sp>
      <p:sp>
        <p:nvSpPr>
          <p:cNvPr id="17" name="Rectangle 16">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23252" y="0"/>
            <a:ext cx="112074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64357" y="513853"/>
            <a:ext cx="4507025"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images-1.jpeg"/>
          <p:cNvPicPr>
            <a:picLocks noChangeAspect="1"/>
          </p:cNvPicPr>
          <p:nvPr/>
        </p:nvPicPr>
        <p:blipFill rotWithShape="1">
          <a:blip r:embed="rId2">
            <a:extLst>
              <a:ext uri="{28A0092B-C50C-407E-A947-70E740481C1C}">
                <a14:useLocalDpi xmlns:a14="http://schemas.microsoft.com/office/drawing/2010/main" val="0"/>
              </a:ext>
            </a:extLst>
          </a:blip>
          <a:srcRect l="31703" r="16811" b="-1"/>
          <a:stretch/>
        </p:blipFill>
        <p:spPr>
          <a:xfrm>
            <a:off x="4483341" y="799352"/>
            <a:ext cx="4069057" cy="5259296"/>
          </a:xfrm>
          <a:prstGeom prst="rect">
            <a:avLst/>
          </a:prstGeom>
        </p:spPr>
      </p:pic>
      <p:sp>
        <p:nvSpPr>
          <p:cNvPr id="5" name="Slide Number Placeholder 4">
            <a:extLst>
              <a:ext uri="{FF2B5EF4-FFF2-40B4-BE49-F238E27FC236}">
                <a16:creationId xmlns:a16="http://schemas.microsoft.com/office/drawing/2014/main" id="{F9BE253C-A02B-B54F-B241-68D0CF252154}"/>
              </a:ext>
            </a:extLst>
          </p:cNvPr>
          <p:cNvSpPr>
            <a:spLocks noGrp="1"/>
          </p:cNvSpPr>
          <p:nvPr>
            <p:ph type="sldNum" sz="quarter" idx="12"/>
          </p:nvPr>
        </p:nvSpPr>
        <p:spPr/>
        <p:txBody>
          <a:bodyPr/>
          <a:lstStyle/>
          <a:p>
            <a:fld id="{6E2D2B3B-882E-40F3-A32F-6DD516915044}" type="slidenum">
              <a:rPr lang="en-US" smtClean="0"/>
              <a:pPr/>
              <a:t>32</a:t>
            </a:fld>
            <a:endParaRPr lang="en-US" dirty="0"/>
          </a:p>
        </p:txBody>
      </p:sp>
    </p:spTree>
    <p:extLst>
      <p:ext uri="{BB962C8B-B14F-4D97-AF65-F5344CB8AC3E}">
        <p14:creationId xmlns:p14="http://schemas.microsoft.com/office/powerpoint/2010/main" val="7848954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17AB3D3-3C9C-4DED-809A-78734805B8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95246" y="386930"/>
            <a:ext cx="7549592" cy="1298448"/>
          </a:xfrm>
        </p:spPr>
        <p:txBody>
          <a:bodyPr anchor="b">
            <a:normAutofit/>
          </a:bodyPr>
          <a:lstStyle/>
          <a:p>
            <a:r>
              <a:rPr lang="en-US" sz="4200" b="1" dirty="0"/>
              <a:t>Physical School Upgrades To Consider</a:t>
            </a:r>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1998845"/>
            <a:ext cx="859094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8537521"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38224" y="2328530"/>
            <a:ext cx="4175922" cy="4027821"/>
          </a:xfrm>
        </p:spPr>
        <p:txBody>
          <a:bodyPr anchor="ctr">
            <a:normAutofit/>
          </a:bodyPr>
          <a:lstStyle/>
          <a:p>
            <a:pPr marL="114300" indent="0">
              <a:buNone/>
            </a:pPr>
            <a:r>
              <a:rPr lang="en-US" sz="1200" b="1" dirty="0"/>
              <a:t>#1: ALWAYS CONSULT WITH LOCAL LAW ENFORCEMENT FIRST!</a:t>
            </a:r>
          </a:p>
          <a:p>
            <a:r>
              <a:rPr lang="en-US" sz="1200" dirty="0"/>
              <a:t>Only School Buses Can Pull Up Close To The School</a:t>
            </a:r>
          </a:p>
          <a:p>
            <a:r>
              <a:rPr lang="en-US" sz="1200" dirty="0"/>
              <a:t>Bollards To Protect The Main Entrance</a:t>
            </a:r>
          </a:p>
          <a:p>
            <a:r>
              <a:rPr lang="en-US" sz="1200" dirty="0"/>
              <a:t>Live Feed Cameras And Security Cameras</a:t>
            </a:r>
          </a:p>
          <a:p>
            <a:r>
              <a:rPr lang="en-US" sz="1200" dirty="0"/>
              <a:t>“Mantraps” (double doors with space in between)</a:t>
            </a:r>
          </a:p>
          <a:p>
            <a:r>
              <a:rPr lang="en-US" sz="1200" dirty="0"/>
              <a:t>Retractable Walls/Gates To Seal Off Communal Areas From Classrooms</a:t>
            </a:r>
          </a:p>
          <a:p>
            <a:r>
              <a:rPr lang="en-US" sz="1200" dirty="0"/>
              <a:t>Magnetic Door strips (auto lock/open doors)</a:t>
            </a:r>
          </a:p>
          <a:p>
            <a:r>
              <a:rPr lang="en-US" sz="1200" dirty="0"/>
              <a:t>Reinforced Push Button Locks On Inside Of Doors</a:t>
            </a:r>
          </a:p>
          <a:p>
            <a:r>
              <a:rPr lang="en-US" sz="1200" dirty="0"/>
              <a:t>Notification System (overhead)</a:t>
            </a:r>
          </a:p>
          <a:p>
            <a:r>
              <a:rPr lang="en-US" sz="1200" dirty="0"/>
              <a:t>Panic Buttons (office/classrooms)</a:t>
            </a:r>
          </a:p>
          <a:p>
            <a:r>
              <a:rPr lang="en-US" sz="1200" dirty="0"/>
              <a:t>Numbered Windows and Doors</a:t>
            </a:r>
          </a:p>
          <a:p>
            <a:pPr marL="114300" indent="0">
              <a:buNone/>
            </a:pPr>
            <a:endParaRPr lang="en-US" sz="1100" dirty="0"/>
          </a:p>
          <a:p>
            <a:pPr marL="114300" indent="0">
              <a:buNone/>
            </a:pPr>
            <a:r>
              <a:rPr lang="en-US" sz="1100" i="1" u="sng" dirty="0"/>
              <a:t>PM: Guide To Safer Schools</a:t>
            </a:r>
          </a:p>
          <a:p>
            <a:endParaRPr lang="en-US" sz="1100" dirty="0"/>
          </a:p>
        </p:txBody>
      </p:sp>
      <p:pic>
        <p:nvPicPr>
          <p:cNvPr id="4" name="Picture 3" descr="images.jpeg"/>
          <p:cNvPicPr>
            <a:picLocks noChangeAspect="1"/>
          </p:cNvPicPr>
          <p:nvPr/>
        </p:nvPicPr>
        <p:blipFill rotWithShape="1">
          <a:blip r:embed="rId2">
            <a:extLst>
              <a:ext uri="{28A0092B-C50C-407E-A947-70E740481C1C}">
                <a14:useLocalDpi xmlns:a14="http://schemas.microsoft.com/office/drawing/2010/main" val="0"/>
              </a:ext>
            </a:extLst>
          </a:blip>
          <a:srcRect t="382" r="1" b="27871"/>
          <a:stretch/>
        </p:blipFill>
        <p:spPr>
          <a:xfrm>
            <a:off x="4433649" y="2484255"/>
            <a:ext cx="3862707" cy="3714244"/>
          </a:xfrm>
          <a:prstGeom prst="rect">
            <a:avLst/>
          </a:prstGeom>
        </p:spPr>
      </p:pic>
      <p:sp>
        <p:nvSpPr>
          <p:cNvPr id="15"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323318" y="2332075"/>
            <a:ext cx="781700" cy="11428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7CABD758-A01B-F443-8B45-B02760FCBA64}"/>
              </a:ext>
            </a:extLst>
          </p:cNvPr>
          <p:cNvSpPr>
            <a:spLocks noGrp="1"/>
          </p:cNvSpPr>
          <p:nvPr>
            <p:ph type="sldNum" sz="quarter" idx="12"/>
          </p:nvPr>
        </p:nvSpPr>
        <p:spPr/>
        <p:txBody>
          <a:bodyPr/>
          <a:lstStyle/>
          <a:p>
            <a:fld id="{6E2D2B3B-882E-40F3-A32F-6DD516915044}" type="slidenum">
              <a:rPr lang="en-US" smtClean="0"/>
              <a:pPr/>
              <a:t>33</a:t>
            </a:fld>
            <a:endParaRPr lang="en-US" dirty="0"/>
          </a:p>
        </p:txBody>
      </p:sp>
    </p:spTree>
    <p:extLst>
      <p:ext uri="{BB962C8B-B14F-4D97-AF65-F5344CB8AC3E}">
        <p14:creationId xmlns:p14="http://schemas.microsoft.com/office/powerpoint/2010/main" val="1150276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7282" y="635715"/>
            <a:ext cx="8356656" cy="2482136"/>
            <a:chOff x="409710" y="635715"/>
            <a:chExt cx="11142208" cy="2482136"/>
          </a:xfrm>
        </p:grpSpPr>
        <p:sp>
          <p:nvSpPr>
            <p:cNvPr id="12"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Rectangle 15">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785460" y="759805"/>
            <a:ext cx="7729890" cy="1325563"/>
          </a:xfrm>
        </p:spPr>
        <p:txBody>
          <a:bodyPr>
            <a:normAutofit/>
          </a:bodyPr>
          <a:lstStyle/>
          <a:p>
            <a:r>
              <a:rPr lang="en-US" sz="3500" dirty="0">
                <a:solidFill>
                  <a:srgbClr val="FFFFFF"/>
                </a:solidFill>
              </a:rPr>
              <a:t>More Security Enhancements…</a:t>
            </a:r>
          </a:p>
        </p:txBody>
      </p:sp>
      <p:sp>
        <p:nvSpPr>
          <p:cNvPr id="3" name="Content Placeholder 2"/>
          <p:cNvSpPr>
            <a:spLocks noGrp="1"/>
          </p:cNvSpPr>
          <p:nvPr>
            <p:ph idx="1"/>
          </p:nvPr>
        </p:nvSpPr>
        <p:spPr>
          <a:xfrm>
            <a:off x="916983" y="2301261"/>
            <a:ext cx="4701394" cy="4420215"/>
          </a:xfrm>
        </p:spPr>
        <p:txBody>
          <a:bodyPr>
            <a:normAutofit/>
          </a:bodyPr>
          <a:lstStyle/>
          <a:p>
            <a:pPr marL="114300" indent="0">
              <a:buNone/>
            </a:pPr>
            <a:endParaRPr lang="en-US" sz="1300" b="1" dirty="0"/>
          </a:p>
          <a:p>
            <a:pPr marL="114300" indent="0">
              <a:buNone/>
            </a:pPr>
            <a:r>
              <a:rPr lang="en-US" sz="2000" b="1" dirty="0"/>
              <a:t>#1:  ALWAYS CONSULT WITH LOCAL LAW ENFORCEMENT FIRST!</a:t>
            </a:r>
          </a:p>
          <a:p>
            <a:r>
              <a:rPr lang="en-US" sz="2000" dirty="0"/>
              <a:t>Strategic Landscaping</a:t>
            </a:r>
          </a:p>
          <a:p>
            <a:r>
              <a:rPr lang="en-US" sz="2000" dirty="0"/>
              <a:t>Key Card Access Gates/Doors</a:t>
            </a:r>
          </a:p>
          <a:p>
            <a:r>
              <a:rPr lang="en-US" sz="2000" dirty="0"/>
              <a:t>Armed Police (professionals!)</a:t>
            </a:r>
          </a:p>
          <a:p>
            <a:r>
              <a:rPr lang="en-US" sz="2000" dirty="0"/>
              <a:t>Gunshot detection: immediate police notification if a gunshot occurs</a:t>
            </a:r>
          </a:p>
          <a:p>
            <a:r>
              <a:rPr lang="en-US" sz="2000" dirty="0"/>
              <a:t>Shatter-resistant film (flip side of this film: keeps people in)</a:t>
            </a:r>
          </a:p>
          <a:p>
            <a:pPr marL="114300" indent="0">
              <a:buNone/>
            </a:pPr>
            <a:endParaRPr lang="en-US" sz="1300" dirty="0"/>
          </a:p>
          <a:p>
            <a:pPr marL="114300" indent="0">
              <a:buNone/>
            </a:pPr>
            <a:r>
              <a:rPr lang="en-US" sz="1300" i="1" u="sng" dirty="0"/>
              <a:t>PM: Guide to Safer Schools</a:t>
            </a:r>
          </a:p>
          <a:p>
            <a:pPr marL="114300" indent="0">
              <a:buNone/>
            </a:pPr>
            <a:endParaRPr lang="en-US" sz="1300" dirty="0"/>
          </a:p>
        </p:txBody>
      </p:sp>
      <p:pic>
        <p:nvPicPr>
          <p:cNvPr id="4" name="Picture 3" descr="images.png"/>
          <p:cNvPicPr>
            <a:picLocks noChangeAspect="1"/>
          </p:cNvPicPr>
          <p:nvPr/>
        </p:nvPicPr>
        <p:blipFill rotWithShape="1">
          <a:blip r:embed="rId2">
            <a:extLst>
              <a:ext uri="{28A0092B-C50C-407E-A947-70E740481C1C}">
                <a14:useLocalDpi xmlns:a14="http://schemas.microsoft.com/office/drawing/2010/main" val="0"/>
              </a:ext>
            </a:extLst>
          </a:blip>
          <a:srcRect l="1455" r="2300" b="-1"/>
          <a:stretch/>
        </p:blipFill>
        <p:spPr>
          <a:xfrm>
            <a:off x="5848167" y="2761718"/>
            <a:ext cx="2617920" cy="2589987"/>
          </a:xfrm>
          <a:prstGeom prst="rect">
            <a:avLst/>
          </a:prstGeom>
        </p:spPr>
      </p:pic>
      <p:sp>
        <p:nvSpPr>
          <p:cNvPr id="5" name="Slide Number Placeholder 4">
            <a:extLst>
              <a:ext uri="{FF2B5EF4-FFF2-40B4-BE49-F238E27FC236}">
                <a16:creationId xmlns:a16="http://schemas.microsoft.com/office/drawing/2014/main" id="{FFF9C135-95E2-5742-A8FF-F098FDBB5EE7}"/>
              </a:ext>
            </a:extLst>
          </p:cNvPr>
          <p:cNvSpPr>
            <a:spLocks noGrp="1"/>
          </p:cNvSpPr>
          <p:nvPr>
            <p:ph type="sldNum" sz="quarter" idx="12"/>
          </p:nvPr>
        </p:nvSpPr>
        <p:spPr/>
        <p:txBody>
          <a:bodyPr/>
          <a:lstStyle/>
          <a:p>
            <a:fld id="{6E2D2B3B-882E-40F3-A32F-6DD516915044}" type="slidenum">
              <a:rPr lang="en-US" smtClean="0"/>
              <a:pPr/>
              <a:t>34</a:t>
            </a:fld>
            <a:endParaRPr lang="en-US" dirty="0"/>
          </a:p>
        </p:txBody>
      </p:sp>
    </p:spTree>
    <p:extLst>
      <p:ext uri="{BB962C8B-B14F-4D97-AF65-F5344CB8AC3E}">
        <p14:creationId xmlns:p14="http://schemas.microsoft.com/office/powerpoint/2010/main" val="205570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24072" y="629268"/>
            <a:ext cx="4939868" cy="1286160"/>
          </a:xfrm>
        </p:spPr>
        <p:txBody>
          <a:bodyPr anchor="b">
            <a:normAutofit/>
          </a:bodyPr>
          <a:lstStyle/>
          <a:p>
            <a:r>
              <a:rPr lang="en-US"/>
              <a:t>USSS: Other </a:t>
            </a:r>
            <a:r>
              <a:rPr lang="en-US" u="sng"/>
              <a:t>Prevention</a:t>
            </a:r>
            <a:r>
              <a:rPr lang="en-US"/>
              <a:t> Steps</a:t>
            </a:r>
          </a:p>
        </p:txBody>
      </p:sp>
      <p:sp>
        <p:nvSpPr>
          <p:cNvPr id="3" name="Content Placeholder 2"/>
          <p:cNvSpPr>
            <a:spLocks noGrp="1"/>
          </p:cNvSpPr>
          <p:nvPr>
            <p:ph idx="1"/>
          </p:nvPr>
        </p:nvSpPr>
        <p:spPr>
          <a:xfrm>
            <a:off x="3724073" y="2190311"/>
            <a:ext cx="5228541" cy="4531163"/>
          </a:xfrm>
        </p:spPr>
        <p:txBody>
          <a:bodyPr>
            <a:normAutofit/>
          </a:bodyPr>
          <a:lstStyle/>
          <a:p>
            <a:pPr marL="114300" indent="0">
              <a:buNone/>
            </a:pPr>
            <a:r>
              <a:rPr lang="en-US" sz="1600" dirty="0">
                <a:solidFill>
                  <a:srgbClr val="FF0000"/>
                </a:solidFill>
              </a:rPr>
              <a:t>School Climate:</a:t>
            </a:r>
          </a:p>
          <a:p>
            <a:r>
              <a:rPr lang="en-US" sz="1600" dirty="0"/>
              <a:t>Foster A Climate of Respect And Trust</a:t>
            </a:r>
          </a:p>
          <a:p>
            <a:r>
              <a:rPr lang="en-US" sz="1600" dirty="0"/>
              <a:t>Reinforce Clear Policies And Procedures</a:t>
            </a:r>
          </a:p>
          <a:p>
            <a:pPr marL="114300" indent="0">
              <a:buNone/>
            </a:pPr>
            <a:r>
              <a:rPr lang="en-US" sz="1600" dirty="0">
                <a:solidFill>
                  <a:srgbClr val="FF0000"/>
                </a:solidFill>
              </a:rPr>
              <a:t>Communication:</a:t>
            </a:r>
          </a:p>
          <a:p>
            <a:r>
              <a:rPr lang="en-US" sz="1600" dirty="0"/>
              <a:t>Build Relationships between students and teachers</a:t>
            </a:r>
          </a:p>
          <a:p>
            <a:r>
              <a:rPr lang="en-US" sz="1600" dirty="0"/>
              <a:t>Promote Communication </a:t>
            </a:r>
          </a:p>
          <a:p>
            <a:r>
              <a:rPr lang="en-US" sz="1600" dirty="0"/>
              <a:t>Promote Information Sharing Between The School And Community Stakeholders</a:t>
            </a:r>
          </a:p>
          <a:p>
            <a:r>
              <a:rPr lang="en-US" sz="1600" dirty="0"/>
              <a:t>Liaison With Law Enforcement</a:t>
            </a:r>
          </a:p>
          <a:p>
            <a:pPr marL="114300" indent="0">
              <a:buNone/>
            </a:pPr>
            <a:r>
              <a:rPr lang="en-US" sz="1600" dirty="0">
                <a:solidFill>
                  <a:srgbClr val="FF0000"/>
                </a:solidFill>
              </a:rPr>
              <a:t>Structured Measures:</a:t>
            </a:r>
          </a:p>
          <a:p>
            <a:r>
              <a:rPr lang="en-US" sz="1600" dirty="0"/>
              <a:t>Create a central reporting system for troubled behavior:</a:t>
            </a:r>
          </a:p>
          <a:p>
            <a:pPr lvl="1"/>
            <a:r>
              <a:rPr lang="en-US" sz="1600" dirty="0"/>
              <a:t>Online form; dedicated email address; dedicated phone number; smartphone applications:</a:t>
            </a:r>
          </a:p>
          <a:p>
            <a:pPr lvl="2"/>
            <a:r>
              <a:rPr lang="en-US" sz="1600" dirty="0" err="1"/>
              <a:t>SaySomething</a:t>
            </a:r>
            <a:r>
              <a:rPr lang="en-US" sz="1600" dirty="0"/>
              <a:t>; Safe2Tell; iWatch Texas; Sandy Hook Promise (free)</a:t>
            </a:r>
          </a:p>
          <a:p>
            <a:endParaRPr lang="en-US" sz="1300" dirty="0"/>
          </a:p>
        </p:txBody>
      </p:sp>
      <p:pic>
        <p:nvPicPr>
          <p:cNvPr id="4" name="Picture 3" descr="Unknown.jpeg"/>
          <p:cNvPicPr>
            <a:picLocks noChangeAspect="1"/>
          </p:cNvPicPr>
          <p:nvPr/>
        </p:nvPicPr>
        <p:blipFill rotWithShape="1">
          <a:blip r:embed="rId3">
            <a:extLst>
              <a:ext uri="{28A0092B-C50C-407E-A947-70E740481C1C}">
                <a14:useLocalDpi xmlns:a14="http://schemas.microsoft.com/office/drawing/2010/main" val="0"/>
              </a:ext>
            </a:extLst>
          </a:blip>
          <a:srcRect l="25217" r="24761" b="-1"/>
          <a:stretch/>
        </p:blipFill>
        <p:spPr>
          <a:xfrm>
            <a:off x="20" y="10"/>
            <a:ext cx="3476673"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EEA42C"/>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341FD3F4-F375-364C-B2F4-C657F744B541}"/>
              </a:ext>
            </a:extLst>
          </p:cNvPr>
          <p:cNvSpPr>
            <a:spLocks noGrp="1"/>
          </p:cNvSpPr>
          <p:nvPr>
            <p:ph type="sldNum" sz="quarter" idx="12"/>
          </p:nvPr>
        </p:nvSpPr>
        <p:spPr/>
        <p:txBody>
          <a:bodyPr/>
          <a:lstStyle/>
          <a:p>
            <a:fld id="{6E2D2B3B-882E-40F3-A32F-6DD516915044}" type="slidenum">
              <a:rPr lang="en-US" smtClean="0"/>
              <a:pPr/>
              <a:t>35</a:t>
            </a:fld>
            <a:endParaRPr lang="en-US" dirty="0"/>
          </a:p>
        </p:txBody>
      </p:sp>
    </p:spTree>
    <p:extLst>
      <p:ext uri="{BB962C8B-B14F-4D97-AF65-F5344CB8AC3E}">
        <p14:creationId xmlns:p14="http://schemas.microsoft.com/office/powerpoint/2010/main" val="14018125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487836" y="4445251"/>
            <a:ext cx="8176104" cy="2125670"/>
          </a:xfrm>
          <a:noFill/>
        </p:spPr>
        <p:txBody>
          <a:bodyPr vert="horz" lIns="91440" tIns="45720" rIns="91440" bIns="45720" rtlCol="0" anchor="b">
            <a:normAutofit/>
          </a:bodyPr>
          <a:lstStyle/>
          <a:p>
            <a:pPr algn="ctr" defTabSz="914400"/>
            <a:r>
              <a:rPr lang="en-US" sz="4200" dirty="0"/>
              <a:t>Civilian Response To Active Shooter Event: CRASE</a:t>
            </a:r>
            <a:br>
              <a:rPr lang="en-US" sz="4200" dirty="0"/>
            </a:br>
            <a:endParaRPr lang="en-US" sz="4200" dirty="0">
              <a:solidFill>
                <a:srgbClr val="FF0000"/>
              </a:solidFill>
            </a:endParaRPr>
          </a:p>
        </p:txBody>
      </p:sp>
      <p:sp>
        <p:nvSpPr>
          <p:cNvPr id="9" name="Rounded Rectangle 18">
            <a:extLst>
              <a:ext uri="{FF2B5EF4-FFF2-40B4-BE49-F238E27FC236}">
                <a16:creationId xmlns:a16="http://schemas.microsoft.com/office/drawing/2014/main" id="{283A93BD-A469-4D4C-8A1F-5668AE9758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96423" y="503573"/>
            <a:ext cx="5351153" cy="3599401"/>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images.jpeg"/>
          <p:cNvPicPr>
            <a:picLocks noChangeAspect="1"/>
          </p:cNvPicPr>
          <p:nvPr/>
        </p:nvPicPr>
        <p:blipFill rotWithShape="1">
          <a:blip r:embed="rId2">
            <a:extLst>
              <a:ext uri="{28A0092B-C50C-407E-A947-70E740481C1C}">
                <a14:useLocalDpi xmlns:a14="http://schemas.microsoft.com/office/drawing/2010/main" val="0"/>
              </a:ext>
            </a:extLst>
          </a:blip>
          <a:srcRect l="2879" r="2411"/>
          <a:stretch/>
        </p:blipFill>
        <p:spPr>
          <a:xfrm>
            <a:off x="2020824" y="666497"/>
            <a:ext cx="5102352" cy="3273552"/>
          </a:xfrm>
          <a:prstGeom prst="rect">
            <a:avLst/>
          </a:prstGeom>
          <a:effectLst/>
        </p:spPr>
      </p:pic>
      <p:sp>
        <p:nvSpPr>
          <p:cNvPr id="3" name="Slide Number Placeholder 2">
            <a:extLst>
              <a:ext uri="{FF2B5EF4-FFF2-40B4-BE49-F238E27FC236}">
                <a16:creationId xmlns:a16="http://schemas.microsoft.com/office/drawing/2014/main" id="{403036D1-AFA5-AC42-A6EC-0BE0919207A2}"/>
              </a:ext>
            </a:extLst>
          </p:cNvPr>
          <p:cNvSpPr>
            <a:spLocks noGrp="1"/>
          </p:cNvSpPr>
          <p:nvPr>
            <p:ph type="sldNum" sz="quarter" idx="12"/>
          </p:nvPr>
        </p:nvSpPr>
        <p:spPr/>
        <p:txBody>
          <a:bodyPr/>
          <a:lstStyle/>
          <a:p>
            <a:fld id="{6E2D2B3B-882E-40F3-A32F-6DD516915044}" type="slidenum">
              <a:rPr lang="en-US" smtClean="0"/>
              <a:pPr/>
              <a:t>36</a:t>
            </a:fld>
            <a:endParaRPr lang="en-US" dirty="0"/>
          </a:p>
        </p:txBody>
      </p:sp>
    </p:spTree>
    <p:extLst>
      <p:ext uri="{BB962C8B-B14F-4D97-AF65-F5344CB8AC3E}">
        <p14:creationId xmlns:p14="http://schemas.microsoft.com/office/powerpoint/2010/main" val="27213343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8199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1167AE51-54E1-4B4E-B47C-5D9C32DB0BD1}"/>
              </a:ext>
            </a:extLst>
          </p:cNvPr>
          <p:cNvSpPr>
            <a:spLocks noGrp="1"/>
          </p:cNvSpPr>
          <p:nvPr>
            <p:ph type="title"/>
          </p:nvPr>
        </p:nvSpPr>
        <p:spPr>
          <a:xfrm>
            <a:off x="393555" y="620392"/>
            <a:ext cx="2856201" cy="5504688"/>
          </a:xfrm>
        </p:spPr>
        <p:txBody>
          <a:bodyPr>
            <a:normAutofit/>
          </a:bodyPr>
          <a:lstStyle/>
          <a:p>
            <a:r>
              <a:rPr lang="en-US" sz="4800" dirty="0">
                <a:solidFill>
                  <a:schemeClr val="bg1"/>
                </a:solidFill>
              </a:rPr>
              <a:t>What is the </a:t>
            </a:r>
            <a:r>
              <a:rPr lang="en-US" sz="4800" b="1" dirty="0">
                <a:solidFill>
                  <a:srgbClr val="FFFF00"/>
                </a:solidFill>
              </a:rPr>
              <a:t>FREE</a:t>
            </a:r>
            <a:r>
              <a:rPr lang="en-US" sz="4800" dirty="0">
                <a:solidFill>
                  <a:schemeClr val="bg1"/>
                </a:solidFill>
              </a:rPr>
              <a:t> Civilian Response To Active Shooter Event (CRASE)?</a:t>
            </a:r>
          </a:p>
        </p:txBody>
      </p:sp>
      <p:sp>
        <p:nvSpPr>
          <p:cNvPr id="3" name="Slide Number Placeholder 2">
            <a:extLst>
              <a:ext uri="{FF2B5EF4-FFF2-40B4-BE49-F238E27FC236}">
                <a16:creationId xmlns:a16="http://schemas.microsoft.com/office/drawing/2014/main" id="{072F2676-8382-4249-80D6-F3525D70C0DC}"/>
              </a:ext>
            </a:extLst>
          </p:cNvPr>
          <p:cNvSpPr>
            <a:spLocks noGrp="1"/>
          </p:cNvSpPr>
          <p:nvPr>
            <p:ph type="sldNum" sz="quarter" idx="12"/>
          </p:nvPr>
        </p:nvSpPr>
        <p:spPr>
          <a:xfrm>
            <a:off x="6457950" y="6356350"/>
            <a:ext cx="2057400" cy="365125"/>
          </a:xfrm>
        </p:spPr>
        <p:txBody>
          <a:bodyPr>
            <a:normAutofit/>
          </a:bodyPr>
          <a:lstStyle/>
          <a:p>
            <a:pPr>
              <a:spcAft>
                <a:spcPts val="600"/>
              </a:spcAft>
            </a:pPr>
            <a:fld id="{6E2D2B3B-882E-40F3-A32F-6DD516915044}" type="slidenum">
              <a:rPr lang="en-US" smtClean="0"/>
              <a:pPr>
                <a:spcAft>
                  <a:spcPts val="600"/>
                </a:spcAft>
              </a:pPr>
              <a:t>37</a:t>
            </a:fld>
            <a:endParaRPr lang="en-US"/>
          </a:p>
        </p:txBody>
      </p:sp>
      <p:graphicFrame>
        <p:nvGraphicFramePr>
          <p:cNvPr id="7" name="Content Placeholder 4">
            <a:extLst>
              <a:ext uri="{FF2B5EF4-FFF2-40B4-BE49-F238E27FC236}">
                <a16:creationId xmlns:a16="http://schemas.microsoft.com/office/drawing/2014/main" id="{2E024141-CE3D-40DA-82D3-9D7E458FA0CE}"/>
              </a:ext>
            </a:extLst>
          </p:cNvPr>
          <p:cNvGraphicFramePr>
            <a:graphicFrameLocks noGrp="1"/>
          </p:cNvGraphicFramePr>
          <p:nvPr>
            <p:ph idx="1"/>
            <p:extLst>
              <p:ext uri="{D42A27DB-BD31-4B8C-83A1-F6EECF244321}">
                <p14:modId xmlns:p14="http://schemas.microsoft.com/office/powerpoint/2010/main" val="214217127"/>
              </p:ext>
            </p:extLst>
          </p:nvPr>
        </p:nvGraphicFramePr>
        <p:xfrm>
          <a:off x="4101291" y="620392"/>
          <a:ext cx="469773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43017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575" y="349250"/>
            <a:ext cx="8324850" cy="1803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88168"/>
            <a:ext cx="7886700" cy="1325563"/>
          </a:xfrm>
        </p:spPr>
        <p:txBody>
          <a:bodyPr>
            <a:normAutofit/>
          </a:bodyPr>
          <a:lstStyle/>
          <a:p>
            <a:pPr algn="ctr"/>
            <a:r>
              <a:rPr lang="en-US" sz="4000">
                <a:solidFill>
                  <a:srgbClr val="FFFFFF"/>
                </a:solidFill>
              </a:rPr>
              <a:t>Some Final Considerations</a:t>
            </a:r>
          </a:p>
        </p:txBody>
      </p:sp>
      <p:sp>
        <p:nvSpPr>
          <p:cNvPr id="3" name="Content Placeholder 2"/>
          <p:cNvSpPr>
            <a:spLocks noGrp="1"/>
          </p:cNvSpPr>
          <p:nvPr>
            <p:ph idx="1"/>
          </p:nvPr>
        </p:nvSpPr>
        <p:spPr>
          <a:xfrm>
            <a:off x="628650" y="2391568"/>
            <a:ext cx="7886700" cy="3785394"/>
          </a:xfrm>
        </p:spPr>
        <p:txBody>
          <a:bodyPr anchor="ctr">
            <a:normAutofit/>
          </a:bodyPr>
          <a:lstStyle/>
          <a:p>
            <a:r>
              <a:rPr lang="en-US" dirty="0"/>
              <a:t>Hire A Security Director For Your School.</a:t>
            </a:r>
          </a:p>
          <a:p>
            <a:r>
              <a:rPr lang="en-US" dirty="0"/>
              <a:t>The Security Director Should Be the equivalent of an Assistant Superintendent Level: Principals Answer To This Person </a:t>
            </a:r>
            <a:r>
              <a:rPr lang="en-US" u="sng" dirty="0"/>
              <a:t>Only</a:t>
            </a:r>
            <a:r>
              <a:rPr lang="en-US" dirty="0"/>
              <a:t> On Security Matters!</a:t>
            </a:r>
          </a:p>
          <a:p>
            <a:r>
              <a:rPr lang="en-US" dirty="0"/>
              <a:t>The Security Director Answers To The School District Superintendent and/or Assistant Superintendent.</a:t>
            </a:r>
          </a:p>
          <a:p>
            <a:r>
              <a:rPr lang="en-US" dirty="0"/>
              <a:t>Ensure Your Security Director is Communicating With Other Security Directors and Sharing/Learning Best Practices.</a:t>
            </a:r>
          </a:p>
          <a:p>
            <a:pPr lvl="1"/>
            <a:r>
              <a:rPr lang="en-US" sz="2100" dirty="0"/>
              <a:t>Ensure A Close Working Relationship With Local Law Enforcement.</a:t>
            </a:r>
          </a:p>
          <a:p>
            <a:pPr lvl="1"/>
            <a:r>
              <a:rPr lang="en-US" sz="2100" dirty="0"/>
              <a:t>Have A Security Director State Conference Each Year.</a:t>
            </a:r>
          </a:p>
          <a:p>
            <a:pPr lvl="1"/>
            <a:r>
              <a:rPr lang="en-US" sz="2100" dirty="0"/>
              <a:t>Working closely with MDE school safety personnel</a:t>
            </a:r>
          </a:p>
        </p:txBody>
      </p:sp>
      <p:sp>
        <p:nvSpPr>
          <p:cNvPr id="4" name="Slide Number Placeholder 3">
            <a:extLst>
              <a:ext uri="{FF2B5EF4-FFF2-40B4-BE49-F238E27FC236}">
                <a16:creationId xmlns:a16="http://schemas.microsoft.com/office/drawing/2014/main" id="{5F433E03-8403-6340-99D6-D104C5A51387}"/>
              </a:ext>
            </a:extLst>
          </p:cNvPr>
          <p:cNvSpPr>
            <a:spLocks noGrp="1"/>
          </p:cNvSpPr>
          <p:nvPr>
            <p:ph type="sldNum" sz="quarter" idx="12"/>
          </p:nvPr>
        </p:nvSpPr>
        <p:spPr/>
        <p:txBody>
          <a:bodyPr/>
          <a:lstStyle/>
          <a:p>
            <a:fld id="{6E2D2B3B-882E-40F3-A32F-6DD516915044}" type="slidenum">
              <a:rPr lang="en-US" smtClean="0"/>
              <a:pPr/>
              <a:t>38</a:t>
            </a:fld>
            <a:endParaRPr lang="en-US" dirty="0"/>
          </a:p>
        </p:txBody>
      </p:sp>
    </p:spTree>
    <p:extLst>
      <p:ext uri="{BB962C8B-B14F-4D97-AF65-F5344CB8AC3E}">
        <p14:creationId xmlns:p14="http://schemas.microsoft.com/office/powerpoint/2010/main" val="14562426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026278-03EF-C44C-ADB1-9B52075FD25C}"/>
              </a:ext>
            </a:extLst>
          </p:cNvPr>
          <p:cNvSpPr>
            <a:spLocks noGrp="1"/>
          </p:cNvSpPr>
          <p:nvPr>
            <p:ph type="title"/>
          </p:nvPr>
        </p:nvSpPr>
        <p:spPr>
          <a:xfrm>
            <a:off x="3521182" y="1726602"/>
            <a:ext cx="5170932" cy="3566160"/>
          </a:xfrm>
        </p:spPr>
        <p:txBody>
          <a:bodyPr vert="horz" lIns="91440" tIns="45720" rIns="91440" bIns="45720" rtlCol="0" anchor="b">
            <a:noAutofit/>
          </a:bodyPr>
          <a:lstStyle/>
          <a:p>
            <a:pPr defTabSz="914400"/>
            <a:r>
              <a:rPr lang="en-US" sz="2400" dirty="0">
                <a:solidFill>
                  <a:srgbClr val="FF0000"/>
                </a:solidFill>
              </a:rPr>
              <a:t>Leadership is solving problems. </a:t>
            </a:r>
            <a:r>
              <a:rPr lang="en-US" sz="2400" dirty="0"/>
              <a:t>The day soldiers stop bringing you their problems is the day you have stopped leading them. They have either lost confidence that you can help or concluded you do not care. Either case is a failure of leadership. </a:t>
            </a:r>
            <a:br>
              <a:rPr lang="en-US" sz="2400" dirty="0"/>
            </a:br>
            <a:br>
              <a:rPr lang="en-US" sz="2400" dirty="0"/>
            </a:br>
            <a:r>
              <a:rPr lang="en-US" sz="2400" dirty="0"/>
              <a:t>Colin Powell</a:t>
            </a:r>
            <a:br>
              <a:rPr lang="en-US" sz="2400" dirty="0"/>
            </a:br>
            <a:endParaRPr lang="en-US" sz="2400" dirty="0"/>
          </a:p>
        </p:txBody>
      </p:sp>
      <p:pic>
        <p:nvPicPr>
          <p:cNvPr id="7" name="Picture 6" descr="Large skydiving group mid-air">
            <a:extLst>
              <a:ext uri="{FF2B5EF4-FFF2-40B4-BE49-F238E27FC236}">
                <a16:creationId xmlns:a16="http://schemas.microsoft.com/office/drawing/2014/main" id="{A6890289-19ED-43E3-8CE4-446D278226DE}"/>
              </a:ext>
            </a:extLst>
          </p:cNvPr>
          <p:cNvPicPr>
            <a:picLocks noChangeAspect="1"/>
          </p:cNvPicPr>
          <p:nvPr/>
        </p:nvPicPr>
        <p:blipFill rotWithShape="1">
          <a:blip r:embed="rId2"/>
          <a:srcRect l="35858" r="34690"/>
          <a:stretch/>
        </p:blipFill>
        <p:spPr>
          <a:xfrm>
            <a:off x="20" y="10"/>
            <a:ext cx="3037334" cy="6857990"/>
          </a:xfrm>
          <a:custGeom>
            <a:avLst/>
            <a:gdLst/>
            <a:ahLst/>
            <a:cxnLst/>
            <a:rect l="l" t="t" r="r" b="b"/>
            <a:pathLst>
              <a:path w="4049806" h="6858000">
                <a:moveTo>
                  <a:pt x="0" y="0"/>
                </a:moveTo>
                <a:lnTo>
                  <a:pt x="4018525" y="0"/>
                </a:lnTo>
                <a:lnTo>
                  <a:pt x="4019816" y="10931"/>
                </a:lnTo>
                <a:cubicBezTo>
                  <a:pt x="4034945" y="94836"/>
                  <a:pt x="4032275" y="179884"/>
                  <a:pt x="4036343" y="264297"/>
                </a:cubicBezTo>
                <a:cubicBezTo>
                  <a:pt x="4041301" y="367652"/>
                  <a:pt x="4035072" y="471135"/>
                  <a:pt x="4032911" y="574617"/>
                </a:cubicBezTo>
                <a:cubicBezTo>
                  <a:pt x="4031004" y="662717"/>
                  <a:pt x="4022232" y="750690"/>
                  <a:pt x="4025029" y="838916"/>
                </a:cubicBezTo>
                <a:cubicBezTo>
                  <a:pt x="4025029" y="841968"/>
                  <a:pt x="4025029" y="845019"/>
                  <a:pt x="4025029" y="848070"/>
                </a:cubicBezTo>
                <a:cubicBezTo>
                  <a:pt x="4017020" y="945068"/>
                  <a:pt x="4017020" y="1042576"/>
                  <a:pt x="4025029" y="1139574"/>
                </a:cubicBezTo>
                <a:cubicBezTo>
                  <a:pt x="4027609" y="1179950"/>
                  <a:pt x="4026885" y="1220466"/>
                  <a:pt x="4022868" y="1260728"/>
                </a:cubicBezTo>
                <a:cubicBezTo>
                  <a:pt x="4019054" y="1311960"/>
                  <a:pt x="4006849" y="1364083"/>
                  <a:pt x="4015621" y="1414934"/>
                </a:cubicBezTo>
                <a:cubicBezTo>
                  <a:pt x="4021367" y="1456784"/>
                  <a:pt x="4024558" y="1498940"/>
                  <a:pt x="4025156" y="1541172"/>
                </a:cubicBezTo>
                <a:cubicBezTo>
                  <a:pt x="4029478" y="1635755"/>
                  <a:pt x="4025283" y="1730847"/>
                  <a:pt x="4023757" y="1825685"/>
                </a:cubicBezTo>
                <a:cubicBezTo>
                  <a:pt x="4021850" y="1936286"/>
                  <a:pt x="4024647" y="2046634"/>
                  <a:pt x="4015748" y="2157235"/>
                </a:cubicBezTo>
                <a:cubicBezTo>
                  <a:pt x="4010790" y="2246581"/>
                  <a:pt x="4010790" y="2336130"/>
                  <a:pt x="4015748" y="2425476"/>
                </a:cubicBezTo>
                <a:cubicBezTo>
                  <a:pt x="4018164" y="2507473"/>
                  <a:pt x="4030495" y="2588454"/>
                  <a:pt x="4028461" y="2671214"/>
                </a:cubicBezTo>
                <a:cubicBezTo>
                  <a:pt x="4026046" y="2767832"/>
                  <a:pt x="4014604" y="2863940"/>
                  <a:pt x="4018164" y="2960685"/>
                </a:cubicBezTo>
                <a:cubicBezTo>
                  <a:pt x="4019816" y="3006832"/>
                  <a:pt x="4019944" y="3052980"/>
                  <a:pt x="4020961" y="3099127"/>
                </a:cubicBezTo>
                <a:cubicBezTo>
                  <a:pt x="4021978" y="3154682"/>
                  <a:pt x="4032021" y="3210110"/>
                  <a:pt x="4026427" y="3265665"/>
                </a:cubicBezTo>
                <a:cubicBezTo>
                  <a:pt x="4017147" y="3358087"/>
                  <a:pt x="3993120" y="3448857"/>
                  <a:pt x="4008121" y="3543567"/>
                </a:cubicBezTo>
                <a:cubicBezTo>
                  <a:pt x="4016384" y="3595690"/>
                  <a:pt x="4025791" y="3647940"/>
                  <a:pt x="4030495" y="3700571"/>
                </a:cubicBezTo>
                <a:cubicBezTo>
                  <a:pt x="4034690" y="3747608"/>
                  <a:pt x="4045369" y="3795408"/>
                  <a:pt x="4037233" y="3842191"/>
                </a:cubicBezTo>
                <a:cubicBezTo>
                  <a:pt x="4030368" y="3882237"/>
                  <a:pt x="4034055" y="3922282"/>
                  <a:pt x="4028715" y="3962327"/>
                </a:cubicBezTo>
                <a:cubicBezTo>
                  <a:pt x="4021723" y="4014831"/>
                  <a:pt x="4017910" y="4068352"/>
                  <a:pt x="4012697" y="4121111"/>
                </a:cubicBezTo>
                <a:cubicBezTo>
                  <a:pt x="4007866" y="4169038"/>
                  <a:pt x="4004307" y="4216838"/>
                  <a:pt x="4017020" y="4261841"/>
                </a:cubicBezTo>
                <a:cubicBezTo>
                  <a:pt x="4048039" y="4375112"/>
                  <a:pt x="4031004" y="4487748"/>
                  <a:pt x="4019308" y="4600257"/>
                </a:cubicBezTo>
                <a:cubicBezTo>
                  <a:pt x="4013587" y="4655049"/>
                  <a:pt x="4005197" y="4712765"/>
                  <a:pt x="4017910" y="4762853"/>
                </a:cubicBezTo>
                <a:cubicBezTo>
                  <a:pt x="4041428" y="4851716"/>
                  <a:pt x="4022995" y="4936764"/>
                  <a:pt x="4012824" y="5021432"/>
                </a:cubicBezTo>
                <a:cubicBezTo>
                  <a:pt x="4002654" y="5106099"/>
                  <a:pt x="4000239" y="5189495"/>
                  <a:pt x="4018037" y="5272637"/>
                </a:cubicBezTo>
                <a:cubicBezTo>
                  <a:pt x="4030495" y="5331116"/>
                  <a:pt x="4030495" y="5390612"/>
                  <a:pt x="4032021" y="5449600"/>
                </a:cubicBezTo>
                <a:cubicBezTo>
                  <a:pt x="4032911" y="5486339"/>
                  <a:pt x="4019308" y="5523842"/>
                  <a:pt x="4010282" y="5560582"/>
                </a:cubicBezTo>
                <a:cubicBezTo>
                  <a:pt x="3994009" y="5626943"/>
                  <a:pt x="3988162" y="5694321"/>
                  <a:pt x="4010282" y="5759029"/>
                </a:cubicBezTo>
                <a:cubicBezTo>
                  <a:pt x="4040793" y="5848655"/>
                  <a:pt x="4058336" y="5938407"/>
                  <a:pt x="4045623" y="6033117"/>
                </a:cubicBezTo>
                <a:cubicBezTo>
                  <a:pt x="4038377" y="6091724"/>
                  <a:pt x="4036597" y="6151347"/>
                  <a:pt x="4025664" y="6209190"/>
                </a:cubicBezTo>
                <a:cubicBezTo>
                  <a:pt x="4007358" y="6304790"/>
                  <a:pt x="4013841" y="6399882"/>
                  <a:pt x="4028461" y="6494211"/>
                </a:cubicBezTo>
                <a:cubicBezTo>
                  <a:pt x="4038542" y="6573081"/>
                  <a:pt x="4039610" y="6652829"/>
                  <a:pt x="4031639" y="6731941"/>
                </a:cubicBezTo>
                <a:lnTo>
                  <a:pt x="4022913" y="6858000"/>
                </a:lnTo>
                <a:lnTo>
                  <a:pt x="0" y="6858000"/>
                </a:lnTo>
                <a:close/>
              </a:path>
            </a:pathLst>
          </a:custGeom>
        </p:spPr>
      </p:pic>
      <p:sp>
        <p:nvSpPr>
          <p:cNvPr id="4" name="Slide Number Placeholder 3">
            <a:extLst>
              <a:ext uri="{FF2B5EF4-FFF2-40B4-BE49-F238E27FC236}">
                <a16:creationId xmlns:a16="http://schemas.microsoft.com/office/drawing/2014/main" id="{620C8DA7-B3E4-FC49-BEFA-EF4DC8424C7A}"/>
              </a:ext>
            </a:extLst>
          </p:cNvPr>
          <p:cNvSpPr>
            <a:spLocks noGrp="1"/>
          </p:cNvSpPr>
          <p:nvPr>
            <p:ph type="sldNum" sz="quarter" idx="12"/>
          </p:nvPr>
        </p:nvSpPr>
        <p:spPr>
          <a:xfrm>
            <a:off x="6457950" y="6356350"/>
            <a:ext cx="2057400" cy="365125"/>
          </a:xfrm>
        </p:spPr>
        <p:txBody>
          <a:bodyPr vert="horz" lIns="91440" tIns="45720" rIns="91440" bIns="45720" rtlCol="0" anchor="ctr">
            <a:normAutofit/>
          </a:bodyPr>
          <a:lstStyle/>
          <a:p>
            <a:pPr>
              <a:spcAft>
                <a:spcPts val="600"/>
              </a:spcAft>
              <a:defRPr/>
            </a:pPr>
            <a:fld id="{6E2D2B3B-882E-40F3-A32F-6DD516915044}" type="slidenum">
              <a:rPr lang="en-US" sz="1200" smtClean="0">
                <a:solidFill>
                  <a:prstClr val="black">
                    <a:tint val="75000"/>
                  </a:prstClr>
                </a:solidFill>
                <a:latin typeface="Calibri" panose="020F0502020204030204"/>
              </a:rPr>
              <a:pPr>
                <a:spcAft>
                  <a:spcPts val="600"/>
                </a:spcAft>
                <a:defRPr/>
              </a:pPr>
              <a:t>39</a:t>
            </a:fld>
            <a:endParaRPr 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1054938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7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9317C-457E-AA4B-A0F7-AB17806BBB99}"/>
              </a:ext>
            </a:extLst>
          </p:cNvPr>
          <p:cNvSpPr>
            <a:spLocks noGrp="1"/>
          </p:cNvSpPr>
          <p:nvPr>
            <p:ph type="title"/>
          </p:nvPr>
        </p:nvSpPr>
        <p:spPr/>
        <p:txBody>
          <a:bodyPr>
            <a:normAutofit/>
          </a:bodyPr>
          <a:lstStyle/>
          <a:p>
            <a:pPr algn="ctr"/>
            <a:r>
              <a:rPr lang="en-US" dirty="0"/>
              <a:t>Mississippi School Safety Act of 2019</a:t>
            </a:r>
          </a:p>
        </p:txBody>
      </p:sp>
      <p:sp>
        <p:nvSpPr>
          <p:cNvPr id="3" name="Content Placeholder 2">
            <a:extLst>
              <a:ext uri="{FF2B5EF4-FFF2-40B4-BE49-F238E27FC236}">
                <a16:creationId xmlns:a16="http://schemas.microsoft.com/office/drawing/2014/main" id="{6E491D17-EF4C-7145-938A-FDAA03C367F1}"/>
              </a:ext>
            </a:extLst>
          </p:cNvPr>
          <p:cNvSpPr>
            <a:spLocks noGrp="1"/>
          </p:cNvSpPr>
          <p:nvPr>
            <p:ph idx="1"/>
          </p:nvPr>
        </p:nvSpPr>
        <p:spPr>
          <a:xfrm>
            <a:off x="207264" y="1365504"/>
            <a:ext cx="8778240" cy="5355972"/>
          </a:xfrm>
        </p:spPr>
        <p:txBody>
          <a:bodyPr>
            <a:normAutofit fontScale="85000" lnSpcReduction="20000"/>
          </a:bodyPr>
          <a:lstStyle/>
          <a:p>
            <a:r>
              <a:rPr lang="en-US" dirty="0">
                <a:solidFill>
                  <a:srgbClr val="FF0000"/>
                </a:solidFill>
              </a:rPr>
              <a:t>To require school districts to develop &amp; conduct an </a:t>
            </a:r>
            <a:r>
              <a:rPr lang="en-US" b="1" dirty="0">
                <a:solidFill>
                  <a:srgbClr val="0070C0"/>
                </a:solidFill>
              </a:rPr>
              <a:t>active shooter</a:t>
            </a:r>
            <a:r>
              <a:rPr lang="en-US" dirty="0">
                <a:solidFill>
                  <a:srgbClr val="FF0000"/>
                </a:solidFill>
              </a:rPr>
              <a:t> drill within the first 60 days of </a:t>
            </a:r>
            <a:r>
              <a:rPr lang="en-US" u="sng" dirty="0">
                <a:solidFill>
                  <a:srgbClr val="FF0000"/>
                </a:solidFill>
              </a:rPr>
              <a:t>each school semester</a:t>
            </a:r>
            <a:r>
              <a:rPr lang="en-US" dirty="0">
                <a:solidFill>
                  <a:srgbClr val="FF0000"/>
                </a:solidFill>
              </a:rPr>
              <a:t> for students and staff.</a:t>
            </a:r>
          </a:p>
          <a:p>
            <a:r>
              <a:rPr lang="en-US" dirty="0">
                <a:solidFill>
                  <a:srgbClr val="FF0000"/>
                </a:solidFill>
              </a:rPr>
              <a:t>TO REQUIRE ALL SCHOOL DISTRICT EMPLOYEES TO ATTEND CIVILIAN RESPONSE TO ACTIVE SHOOTER EVENTS (CRASE) TRAINING </a:t>
            </a:r>
            <a:r>
              <a:rPr lang="en-US" u="sng" dirty="0">
                <a:solidFill>
                  <a:srgbClr val="FF0000"/>
                </a:solidFill>
              </a:rPr>
              <a:t>ANNUALLY</a:t>
            </a:r>
            <a:r>
              <a:rPr lang="en-US" dirty="0">
                <a:solidFill>
                  <a:srgbClr val="FF0000"/>
                </a:solidFill>
              </a:rPr>
              <a:t>.</a:t>
            </a:r>
          </a:p>
          <a:p>
            <a:r>
              <a:rPr lang="en-US" dirty="0"/>
              <a:t>To require school employees to complete a training or professional development course in mental health </a:t>
            </a:r>
            <a:r>
              <a:rPr lang="en-US" u="sng" dirty="0"/>
              <a:t>every two years</a:t>
            </a:r>
            <a:r>
              <a:rPr lang="en-US" dirty="0"/>
              <a:t>. </a:t>
            </a:r>
          </a:p>
          <a:p>
            <a:r>
              <a:rPr lang="en-US" dirty="0">
                <a:solidFill>
                  <a:srgbClr val="FF0000"/>
                </a:solidFill>
              </a:rPr>
              <a:t>TO REQUIRE CERTIFIED THREAT ASSESSMENT OFFICERS TO CONDUCT </a:t>
            </a:r>
            <a:r>
              <a:rPr lang="en-US" u="sng" dirty="0">
                <a:solidFill>
                  <a:srgbClr val="FF0000"/>
                </a:solidFill>
              </a:rPr>
              <a:t>ANNUAL INSPECTIONS &amp; THREAT ASSESSMENT OF EACH PUBLIC SCHOOL </a:t>
            </a:r>
            <a:r>
              <a:rPr lang="en-US" dirty="0">
                <a:solidFill>
                  <a:srgbClr val="FF0000"/>
                </a:solidFill>
              </a:rPr>
              <a:t>IN THE STATE, DEVELOP AN IMPROVEMENT PLAN FOR EACH SCHOOL INSPECTED &amp; PROVIDE REPORTS OF SUCH FINDINGS TO LOCAL LAW ENFORCEMENT AGENCIES </a:t>
            </a:r>
            <a:r>
              <a:rPr lang="en-US" u="sng" dirty="0">
                <a:solidFill>
                  <a:srgbClr val="FF0000"/>
                </a:solidFill>
              </a:rPr>
              <a:t>&amp; THE LOCAL SCHOOL BOARD </a:t>
            </a:r>
            <a:r>
              <a:rPr lang="en-US" dirty="0">
                <a:solidFill>
                  <a:srgbClr val="FF0000"/>
                </a:solidFill>
              </a:rPr>
              <a:t>WITHIN FOUR WEEKS OF COMPLETION.</a:t>
            </a:r>
          </a:p>
          <a:p>
            <a:r>
              <a:rPr lang="en-US" dirty="0">
                <a:solidFill>
                  <a:srgbClr val="FF0000"/>
                </a:solidFill>
              </a:rPr>
              <a:t>To train school personnel to conduct initial behavioral health screenings of students who experience stress or are at risk of harm.</a:t>
            </a:r>
          </a:p>
          <a:p>
            <a:r>
              <a:rPr lang="en-US" dirty="0"/>
              <a:t>TO AUTHORIZE ADDITIONAL STATE FUNDING OF SCHOOL RESOURCE OFFICERS BY THE STATE DEPARTMENT OF EDUCATION.</a:t>
            </a:r>
          </a:p>
          <a:p>
            <a:r>
              <a:rPr lang="en-US" dirty="0"/>
              <a:t>TO AUTHORIZE THE STATE DEPARTMENT OF EDUCATION TO RAISE STATEWIDE AWARENESS REGARDING THE "SEE SOMETHING SAY SOMETHING ACT" &amp; PROVIDE IMMUNITY FROM LIABILITY FOR GOOD FAITH REPORTING OF SUSPICIOUS ACTIVITY OR BEHAVIOR.</a:t>
            </a:r>
          </a:p>
          <a:p>
            <a:r>
              <a:rPr lang="en-US" dirty="0"/>
              <a:t>TO DIRECT THE DEPARTMENT OF PUBLIC SAFETY (Fusion Center) TO EMPLOY REGIONAL ANALYSTS DEDICATED TO STATEWIDE SOCIAL MEDIA INTELLIGENCE PLATFORM THREATS &amp; THE DISSEMINATION OF SCHOOL SAFETY INFORMATION; &amp; FOR RELATED PURPOSES.</a:t>
            </a:r>
          </a:p>
          <a:p>
            <a:endParaRPr lang="en-US" dirty="0"/>
          </a:p>
        </p:txBody>
      </p:sp>
      <p:sp>
        <p:nvSpPr>
          <p:cNvPr id="4" name="Slide Number Placeholder 3">
            <a:extLst>
              <a:ext uri="{FF2B5EF4-FFF2-40B4-BE49-F238E27FC236}">
                <a16:creationId xmlns:a16="http://schemas.microsoft.com/office/drawing/2014/main" id="{BE5D6EBA-412A-894D-BC0A-59F6FF335A11}"/>
              </a:ext>
            </a:extLst>
          </p:cNvPr>
          <p:cNvSpPr>
            <a:spLocks noGrp="1"/>
          </p:cNvSpPr>
          <p:nvPr>
            <p:ph type="sldNum" sz="quarter" idx="12"/>
          </p:nvPr>
        </p:nvSpPr>
        <p:spPr/>
        <p:txBody>
          <a:bodyPr/>
          <a:lstStyle/>
          <a:p>
            <a:fld id="{6E2D2B3B-882E-40F3-A32F-6DD516915044}" type="slidenum">
              <a:rPr lang="en-US" smtClean="0"/>
              <a:pPr/>
              <a:t>4</a:t>
            </a:fld>
            <a:endParaRPr lang="en-US" dirty="0"/>
          </a:p>
        </p:txBody>
      </p:sp>
    </p:spTree>
    <p:extLst>
      <p:ext uri="{BB962C8B-B14F-4D97-AF65-F5344CB8AC3E}">
        <p14:creationId xmlns:p14="http://schemas.microsoft.com/office/powerpoint/2010/main" val="2936063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1" y="453981"/>
            <a:ext cx="500634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6FBDAE45-89B3-0A4B-BFB0-ACE94C794ED0}"/>
              </a:ext>
            </a:extLst>
          </p:cNvPr>
          <p:cNvSpPr>
            <a:spLocks noGrp="1"/>
          </p:cNvSpPr>
          <p:nvPr>
            <p:ph type="title"/>
          </p:nvPr>
        </p:nvSpPr>
        <p:spPr>
          <a:xfrm>
            <a:off x="548640" y="731520"/>
            <a:ext cx="4567428" cy="1426464"/>
          </a:xfrm>
        </p:spPr>
        <p:txBody>
          <a:bodyPr>
            <a:normAutofit/>
          </a:bodyPr>
          <a:lstStyle/>
          <a:p>
            <a:r>
              <a:rPr lang="en-US" dirty="0">
                <a:solidFill>
                  <a:srgbClr val="FFFFFF"/>
                </a:solidFill>
              </a:rPr>
              <a:t>What is Common in All Active Shooter Events?</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7825" y="461737"/>
            <a:ext cx="1612020" cy="1870055"/>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0326" y="453155"/>
            <a:ext cx="161201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0" y="2480956"/>
            <a:ext cx="8448154"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83A0740-6751-9B44-8AE2-741014E48214}"/>
              </a:ext>
            </a:extLst>
          </p:cNvPr>
          <p:cNvSpPr>
            <a:spLocks noGrp="1"/>
          </p:cNvSpPr>
          <p:nvPr>
            <p:ph idx="1"/>
          </p:nvPr>
        </p:nvSpPr>
        <p:spPr>
          <a:xfrm>
            <a:off x="351656" y="2480955"/>
            <a:ext cx="8385062" cy="3875396"/>
          </a:xfrm>
        </p:spPr>
        <p:txBody>
          <a:bodyPr anchor="ctr">
            <a:normAutofit/>
          </a:bodyPr>
          <a:lstStyle/>
          <a:p>
            <a:r>
              <a:rPr lang="en-US" sz="2300" dirty="0">
                <a:solidFill>
                  <a:srgbClr val="FF0000"/>
                </a:solidFill>
              </a:rPr>
              <a:t>They Evolve Quickly and are Unpredictable</a:t>
            </a:r>
            <a:r>
              <a:rPr lang="en-US" sz="2300" dirty="0"/>
              <a:t>:</a:t>
            </a:r>
          </a:p>
          <a:p>
            <a:pPr lvl="1"/>
            <a:r>
              <a:rPr lang="en-US" sz="2000" dirty="0"/>
              <a:t>AS situations are over within 5-15 minutes.</a:t>
            </a:r>
          </a:p>
          <a:p>
            <a:pPr lvl="1"/>
            <a:r>
              <a:rPr lang="en-US" sz="2000" dirty="0"/>
              <a:t>Often over </a:t>
            </a:r>
            <a:r>
              <a:rPr lang="en-US" sz="2000" u="sng" dirty="0"/>
              <a:t>before</a:t>
            </a:r>
            <a:r>
              <a:rPr lang="en-US" sz="2000" dirty="0"/>
              <a:t> law enforcement arrives on the scene.</a:t>
            </a:r>
          </a:p>
          <a:p>
            <a:pPr marL="342900" lvl="1" indent="0">
              <a:buNone/>
            </a:pPr>
            <a:endParaRPr lang="en-US" sz="2000" dirty="0"/>
          </a:p>
          <a:p>
            <a:pPr marL="114300" indent="0">
              <a:buNone/>
            </a:pPr>
            <a:endParaRPr lang="en-US" sz="2300" dirty="0"/>
          </a:p>
          <a:p>
            <a:r>
              <a:rPr lang="en-US" sz="2300" dirty="0"/>
              <a:t>Source: U.S. Department of Homeland Security</a:t>
            </a:r>
          </a:p>
        </p:txBody>
      </p:sp>
      <p:sp>
        <p:nvSpPr>
          <p:cNvPr id="4" name="Slide Number Placeholder 3">
            <a:extLst>
              <a:ext uri="{FF2B5EF4-FFF2-40B4-BE49-F238E27FC236}">
                <a16:creationId xmlns:a16="http://schemas.microsoft.com/office/drawing/2014/main" id="{C85CD159-C076-8E46-A92D-C935B78CEA41}"/>
              </a:ext>
            </a:extLst>
          </p:cNvPr>
          <p:cNvSpPr>
            <a:spLocks noGrp="1"/>
          </p:cNvSpPr>
          <p:nvPr>
            <p:ph type="sldNum" sz="quarter" idx="12"/>
          </p:nvPr>
        </p:nvSpPr>
        <p:spPr/>
        <p:txBody>
          <a:bodyPr/>
          <a:lstStyle/>
          <a:p>
            <a:fld id="{6E2D2B3B-882E-40F3-A32F-6DD516915044}" type="slidenum">
              <a:rPr lang="en-US" smtClean="0"/>
              <a:pPr/>
              <a:t>5</a:t>
            </a:fld>
            <a:endParaRPr lang="en-US" dirty="0"/>
          </a:p>
        </p:txBody>
      </p:sp>
    </p:spTree>
    <p:extLst>
      <p:ext uri="{BB962C8B-B14F-4D97-AF65-F5344CB8AC3E}">
        <p14:creationId xmlns:p14="http://schemas.microsoft.com/office/powerpoint/2010/main" val="1569432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757" y="448055"/>
            <a:ext cx="5401456" cy="1508760"/>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582930" y="694944"/>
            <a:ext cx="4957791" cy="1042416"/>
          </a:xfrm>
        </p:spPr>
        <p:txBody>
          <a:bodyPr>
            <a:normAutofit/>
          </a:bodyPr>
          <a:lstStyle/>
          <a:p>
            <a:r>
              <a:rPr lang="en-US" sz="3400" dirty="0">
                <a:solidFill>
                  <a:srgbClr val="FFFFFF"/>
                </a:solidFill>
              </a:rPr>
              <a:t>Active Shooter(AS) Response</a:t>
            </a:r>
            <a:r>
              <a:rPr lang="mr-IN" sz="3400" dirty="0">
                <a:solidFill>
                  <a:srgbClr val="FFFFFF"/>
                </a:solidFill>
              </a:rPr>
              <a:t>…</a:t>
            </a:r>
            <a:endParaRPr lang="en-US" sz="3400" dirty="0">
              <a:solidFill>
                <a:srgbClr val="FFFFFF"/>
              </a:solidFill>
            </a:endParaRPr>
          </a:p>
        </p:txBody>
      </p:sp>
      <p:sp>
        <p:nvSpPr>
          <p:cNvPr id="11" name="Rectangle 10">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4316" y="450222"/>
            <a:ext cx="1396288" cy="1506594"/>
          </a:xfrm>
          <a:prstGeom prst="rect">
            <a:avLst/>
          </a:prstGeom>
          <a:solidFill>
            <a:srgbClr val="CF0044">
              <a:alpha val="95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3" name="Rectangle 12">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2735" y="453269"/>
            <a:ext cx="1397074" cy="1505231"/>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5" name="Rectangle 14">
            <a:extLst>
              <a:ext uri="{FF2B5EF4-FFF2-40B4-BE49-F238E27FC236}">
                <a16:creationId xmlns:a16="http://schemas.microsoft.com/office/drawing/2014/main" id="{33A87B69-D1B1-4DA7-B224-F220FC5235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758" y="2130552"/>
            <a:ext cx="5404104" cy="4270248"/>
          </a:xfrm>
          <a:prstGeom prst="rect">
            <a:avLst/>
          </a:prstGeom>
          <a:solidFill>
            <a:srgbClr val="CF0044">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4" name="Picture 3" descr="Unknown.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606" y="3202461"/>
            <a:ext cx="5096528" cy="2123553"/>
          </a:xfrm>
          <a:prstGeom prst="rect">
            <a:avLst/>
          </a:prstGeom>
        </p:spPr>
      </p:pic>
      <p:sp>
        <p:nvSpPr>
          <p:cNvPr id="17" name="Rectangle 16">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4316" y="2127680"/>
            <a:ext cx="2915493" cy="4273119"/>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81983" y="2393792"/>
            <a:ext cx="2520159" cy="3740893"/>
          </a:xfrm>
        </p:spPr>
        <p:txBody>
          <a:bodyPr anchor="ctr">
            <a:normAutofit/>
          </a:bodyPr>
          <a:lstStyle/>
          <a:p>
            <a:pPr lvl="1"/>
            <a:r>
              <a:rPr lang="en-US" sz="1600" dirty="0"/>
              <a:t>Individual(s) killing or attempting to kill people in a confined space or other populated area. </a:t>
            </a:r>
          </a:p>
          <a:p>
            <a:pPr lvl="1"/>
            <a:r>
              <a:rPr lang="en-US" sz="1600" dirty="0"/>
              <a:t>AS situations are unpredictable and evolve quickly. </a:t>
            </a:r>
          </a:p>
          <a:p>
            <a:pPr lvl="1"/>
            <a:r>
              <a:rPr lang="en-US" sz="1600" dirty="0"/>
              <a:t>Stopping an on-going AS: law enforcement, suicide, or other person intervention.</a:t>
            </a:r>
          </a:p>
        </p:txBody>
      </p:sp>
      <p:sp>
        <p:nvSpPr>
          <p:cNvPr id="5" name="Slide Number Placeholder 4">
            <a:extLst>
              <a:ext uri="{FF2B5EF4-FFF2-40B4-BE49-F238E27FC236}">
                <a16:creationId xmlns:a16="http://schemas.microsoft.com/office/drawing/2014/main" id="{CC78CC09-D6F1-304D-8144-1D4D18E4B749}"/>
              </a:ext>
            </a:extLst>
          </p:cNvPr>
          <p:cNvSpPr>
            <a:spLocks noGrp="1"/>
          </p:cNvSpPr>
          <p:nvPr>
            <p:ph type="sldNum" sz="quarter" idx="12"/>
          </p:nvPr>
        </p:nvSpPr>
        <p:spPr/>
        <p:txBody>
          <a:bodyPr/>
          <a:lstStyle/>
          <a:p>
            <a:fld id="{6E2D2B3B-882E-40F3-A32F-6DD516915044}" type="slidenum">
              <a:rPr lang="en-US" smtClean="0"/>
              <a:pPr/>
              <a:t>6</a:t>
            </a:fld>
            <a:endParaRPr lang="en-US" dirty="0"/>
          </a:p>
        </p:txBody>
      </p:sp>
    </p:spTree>
    <p:extLst>
      <p:ext uri="{BB962C8B-B14F-4D97-AF65-F5344CB8AC3E}">
        <p14:creationId xmlns:p14="http://schemas.microsoft.com/office/powerpoint/2010/main" val="2245229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78198E-EF8B-344A-D6EB-F008E907DE57}"/>
              </a:ext>
            </a:extLst>
          </p:cNvPr>
          <p:cNvSpPr>
            <a:spLocks noGrp="1"/>
          </p:cNvSpPr>
          <p:nvPr>
            <p:ph type="title"/>
          </p:nvPr>
        </p:nvSpPr>
        <p:spPr>
          <a:xfrm>
            <a:off x="515125" y="1153572"/>
            <a:ext cx="2400300" cy="4461163"/>
          </a:xfrm>
        </p:spPr>
        <p:txBody>
          <a:bodyPr>
            <a:normAutofit/>
          </a:bodyPr>
          <a:lstStyle/>
          <a:p>
            <a:r>
              <a:rPr lang="en-US" dirty="0">
                <a:solidFill>
                  <a:srgbClr val="FFFFFF"/>
                </a:solidFill>
              </a:rPr>
              <a:t>School Shooting Trends…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897182C-562C-E35F-08A9-33678EB17845}"/>
              </a:ext>
            </a:extLst>
          </p:cNvPr>
          <p:cNvSpPr>
            <a:spLocks noGrp="1"/>
          </p:cNvSpPr>
          <p:nvPr>
            <p:ph idx="1"/>
          </p:nvPr>
        </p:nvSpPr>
        <p:spPr>
          <a:xfrm>
            <a:off x="3335481" y="627440"/>
            <a:ext cx="5179868" cy="5585619"/>
          </a:xfrm>
        </p:spPr>
        <p:txBody>
          <a:bodyPr anchor="ctr">
            <a:normAutofit/>
          </a:bodyPr>
          <a:lstStyle/>
          <a:p>
            <a:pPr marL="0" indent="0">
              <a:buNone/>
            </a:pPr>
            <a:r>
              <a:rPr lang="en-US" dirty="0">
                <a:latin typeface="Georgia" panose="02040502050405020303" pitchFamily="18" charset="0"/>
              </a:rPr>
              <a:t>School Shootings per year:</a:t>
            </a:r>
            <a:endParaRPr lang="en-US" b="0" i="0" u="none" strike="noStrike" dirty="0">
              <a:effectLst/>
              <a:latin typeface="Georgia" panose="02040502050405020303" pitchFamily="18" charset="0"/>
            </a:endParaRPr>
          </a:p>
          <a:p>
            <a:r>
              <a:rPr lang="en-US" b="0" i="0" u="none" strike="noStrike" dirty="0">
                <a:effectLst/>
                <a:latin typeface="Georgia" panose="02040502050405020303" pitchFamily="18" charset="0"/>
              </a:rPr>
              <a:t>As of Dec. 20, 2022, there were </a:t>
            </a:r>
            <a:r>
              <a:rPr lang="en-US" b="1" i="0" u="none" strike="noStrike" dirty="0">
                <a:solidFill>
                  <a:srgbClr val="FF0000"/>
                </a:solidFill>
                <a:effectLst/>
                <a:latin typeface="Georgia" panose="02040502050405020303" pitchFamily="18" charset="0"/>
              </a:rPr>
              <a:t>300 shooting incidents on school grounds </a:t>
            </a:r>
            <a:r>
              <a:rPr lang="en-US" b="0" i="0" u="none" strike="noStrike" dirty="0">
                <a:effectLst/>
                <a:latin typeface="Georgia" panose="02040502050405020303" pitchFamily="18" charset="0"/>
              </a:rPr>
              <a:t>in 2022; </a:t>
            </a:r>
          </a:p>
          <a:p>
            <a:r>
              <a:rPr lang="en-US" b="0" i="0" u="none" strike="noStrike" dirty="0">
                <a:effectLst/>
                <a:latin typeface="Georgia" panose="02040502050405020303" pitchFamily="18" charset="0"/>
              </a:rPr>
              <a:t>250 school shootings in 2021; </a:t>
            </a:r>
          </a:p>
          <a:p>
            <a:r>
              <a:rPr lang="en-US" b="0" i="0" u="none" strike="noStrike" dirty="0">
                <a:effectLst/>
                <a:latin typeface="Georgia" panose="02040502050405020303" pitchFamily="18" charset="0"/>
              </a:rPr>
              <a:t>114 school shootings in 2020</a:t>
            </a:r>
          </a:p>
          <a:p>
            <a:r>
              <a:rPr lang="en-US" b="0" i="0" u="none" strike="noStrike" dirty="0">
                <a:effectLst/>
                <a:latin typeface="Georgia" panose="02040502050405020303" pitchFamily="18" charset="0"/>
              </a:rPr>
              <a:t>15 school shootings in 2010. </a:t>
            </a:r>
          </a:p>
          <a:p>
            <a:endParaRPr lang="en-US" dirty="0">
              <a:latin typeface="Georgia" panose="02040502050405020303" pitchFamily="18" charset="0"/>
            </a:endParaRPr>
          </a:p>
          <a:p>
            <a:pPr marL="0" indent="0">
              <a:buNone/>
            </a:pPr>
            <a:endParaRPr lang="en-US" dirty="0">
              <a:latin typeface="Georgia" panose="02040502050405020303" pitchFamily="18" charset="0"/>
            </a:endParaRPr>
          </a:p>
          <a:p>
            <a:pPr marL="0" indent="0">
              <a:buNone/>
            </a:pPr>
            <a:r>
              <a:rPr lang="en-US" b="0" i="0" u="none" strike="noStrike" dirty="0">
                <a:effectLst/>
                <a:latin typeface="Georgia" panose="02040502050405020303" pitchFamily="18" charset="0"/>
              </a:rPr>
              <a:t>Source:  </a:t>
            </a:r>
            <a:r>
              <a:rPr lang="en-US" b="0" i="0" dirty="0">
                <a:effectLst/>
                <a:latin typeface="Georgia" panose="02040502050405020303" pitchFamily="18" charset="0"/>
                <a:hlinkClick r:id="rId2"/>
              </a:rPr>
              <a:t>K-12 School Shooting Database</a:t>
            </a:r>
            <a:r>
              <a:rPr lang="en-US" b="0" i="0" u="none" strike="noStrike" dirty="0">
                <a:effectLst/>
                <a:latin typeface="Georgia" panose="02040502050405020303" pitchFamily="18" charset="0"/>
              </a:rPr>
              <a:t>. </a:t>
            </a:r>
            <a:endParaRPr lang="en-US" dirty="0"/>
          </a:p>
        </p:txBody>
      </p:sp>
      <p:sp>
        <p:nvSpPr>
          <p:cNvPr id="4" name="Slide Number Placeholder 3">
            <a:extLst>
              <a:ext uri="{FF2B5EF4-FFF2-40B4-BE49-F238E27FC236}">
                <a16:creationId xmlns:a16="http://schemas.microsoft.com/office/drawing/2014/main" id="{BA56990B-3C13-02CA-838F-9B5A8F042C5E}"/>
              </a:ext>
            </a:extLst>
          </p:cNvPr>
          <p:cNvSpPr>
            <a:spLocks noGrp="1"/>
          </p:cNvSpPr>
          <p:nvPr>
            <p:ph type="sldNum" sz="quarter" idx="12"/>
          </p:nvPr>
        </p:nvSpPr>
        <p:spPr>
          <a:xfrm>
            <a:off x="7156173" y="6356350"/>
            <a:ext cx="1359176" cy="365125"/>
          </a:xfrm>
        </p:spPr>
        <p:txBody>
          <a:bodyPr>
            <a:normAutofit/>
          </a:bodyPr>
          <a:lstStyle/>
          <a:p>
            <a:pPr>
              <a:spcAft>
                <a:spcPts val="600"/>
              </a:spcAft>
            </a:pPr>
            <a:fld id="{6E2D2B3B-882E-40F3-A32F-6DD516915044}" type="slidenum">
              <a:rPr lang="en-US" smtClean="0"/>
              <a:pPr>
                <a:spcAft>
                  <a:spcPts val="600"/>
                </a:spcAft>
              </a:pPr>
              <a:t>7</a:t>
            </a:fld>
            <a:endParaRPr lang="en-US"/>
          </a:p>
        </p:txBody>
      </p:sp>
    </p:spTree>
    <p:extLst>
      <p:ext uri="{BB962C8B-B14F-4D97-AF65-F5344CB8AC3E}">
        <p14:creationId xmlns:p14="http://schemas.microsoft.com/office/powerpoint/2010/main" val="3108771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12">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31A4873-64D0-418B-BA9D-D99C52A5FB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Picture 16">
            <a:extLst>
              <a:ext uri="{FF2B5EF4-FFF2-40B4-BE49-F238E27FC236}">
                <a16:creationId xmlns:a16="http://schemas.microsoft.com/office/drawing/2014/main" id="{5516C1EB-8D62-4BF0-92B5-02E6AE43B1F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1714" cy="6862380"/>
          </a:xfrm>
          <a:prstGeom prst="rect">
            <a:avLst/>
          </a:prstGeom>
        </p:spPr>
      </p:pic>
      <p:sp>
        <p:nvSpPr>
          <p:cNvPr id="26" name="Rectangle 18">
            <a:extLst>
              <a:ext uri="{FF2B5EF4-FFF2-40B4-BE49-F238E27FC236}">
                <a16:creationId xmlns:a16="http://schemas.microsoft.com/office/drawing/2014/main" id="{A737E5B8-8F31-4942-B159-B213C4D6D8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3" name="Rectangle 22">
            <a:extLst>
              <a:ext uri="{FF2B5EF4-FFF2-40B4-BE49-F238E27FC236}">
                <a16:creationId xmlns:a16="http://schemas.microsoft.com/office/drawing/2014/main" id="{D12128B6-ED88-4712-866F-66C86EE346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2508" y="0"/>
            <a:ext cx="8359485" cy="6870723"/>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5" name="Title 4"/>
          <p:cNvSpPr>
            <a:spLocks noGrp="1"/>
          </p:cNvSpPr>
          <p:nvPr>
            <p:ph type="title"/>
          </p:nvPr>
        </p:nvSpPr>
        <p:spPr>
          <a:xfrm>
            <a:off x="911279" y="1755237"/>
            <a:ext cx="2846880" cy="4272584"/>
          </a:xfrm>
        </p:spPr>
        <p:txBody>
          <a:bodyPr vert="horz" lIns="91440" tIns="45720" rIns="91440" bIns="45720" rtlCol="0" anchor="t">
            <a:normAutofit/>
          </a:bodyPr>
          <a:lstStyle/>
          <a:p>
            <a:pPr defTabSz="914400"/>
            <a:r>
              <a:rPr lang="en-US" kern="1200" dirty="0">
                <a:solidFill>
                  <a:schemeClr val="tx1"/>
                </a:solidFill>
                <a:latin typeface="+mj-lt"/>
                <a:ea typeface="+mj-ea"/>
                <a:cs typeface="+mj-cs"/>
              </a:rPr>
              <a:t>Just Two Events in 2018:  (Parkland-17/17; Santa Fe-10/13) Had The Combined Grim Statistics of 27 Dead and </a:t>
            </a:r>
            <a:r>
              <a:rPr lang="en-US" dirty="0"/>
              <a:t>30</a:t>
            </a:r>
            <a:r>
              <a:rPr lang="en-US" kern="1200" dirty="0">
                <a:solidFill>
                  <a:schemeClr val="tx1"/>
                </a:solidFill>
                <a:latin typeface="+mj-lt"/>
                <a:ea typeface="+mj-ea"/>
                <a:cs typeface="+mj-cs"/>
              </a:rPr>
              <a:t> Wounded.  </a:t>
            </a:r>
          </a:p>
        </p:txBody>
      </p:sp>
      <p:pic>
        <p:nvPicPr>
          <p:cNvPr id="6" name="Picture 5" descr="images.jpeg"/>
          <p:cNvPicPr>
            <a:picLocks noChangeAspect="1"/>
          </p:cNvPicPr>
          <p:nvPr/>
        </p:nvPicPr>
        <p:blipFill rotWithShape="1">
          <a:blip r:embed="rId3">
            <a:extLst>
              <a:ext uri="{28A0092B-C50C-407E-A947-70E740481C1C}">
                <a14:useLocalDpi xmlns:a14="http://schemas.microsoft.com/office/drawing/2010/main" val="0"/>
              </a:ext>
            </a:extLst>
          </a:blip>
          <a:srcRect l="6086" r="10093" b="-2"/>
          <a:stretch/>
        </p:blipFill>
        <p:spPr>
          <a:xfrm>
            <a:off x="3889911" y="171715"/>
            <a:ext cx="4740330" cy="3167045"/>
          </a:xfrm>
          <a:prstGeom prst="rect">
            <a:avLst/>
          </a:prstGeom>
        </p:spPr>
      </p:pic>
      <p:pic>
        <p:nvPicPr>
          <p:cNvPr id="8" name="Picture 7" descr="images.jpeg"/>
          <p:cNvPicPr>
            <a:picLocks noChangeAspect="1"/>
          </p:cNvPicPr>
          <p:nvPr/>
        </p:nvPicPr>
        <p:blipFill rotWithShape="1">
          <a:blip r:embed="rId4">
            <a:extLst>
              <a:ext uri="{28A0092B-C50C-407E-A947-70E740481C1C}">
                <a14:useLocalDpi xmlns:a14="http://schemas.microsoft.com/office/drawing/2010/main" val="0"/>
              </a:ext>
            </a:extLst>
          </a:blip>
          <a:srcRect r="15117"/>
          <a:stretch/>
        </p:blipFill>
        <p:spPr>
          <a:xfrm>
            <a:off x="3889911" y="3519237"/>
            <a:ext cx="4740330" cy="3167045"/>
          </a:xfrm>
          <a:prstGeom prst="rect">
            <a:avLst/>
          </a:prstGeom>
        </p:spPr>
      </p:pic>
      <p:sp>
        <p:nvSpPr>
          <p:cNvPr id="2" name="Slide Number Placeholder 1">
            <a:extLst>
              <a:ext uri="{FF2B5EF4-FFF2-40B4-BE49-F238E27FC236}">
                <a16:creationId xmlns:a16="http://schemas.microsoft.com/office/drawing/2014/main" id="{5B23304C-B636-704A-B3DD-48F671BDF54D}"/>
              </a:ext>
            </a:extLst>
          </p:cNvPr>
          <p:cNvSpPr>
            <a:spLocks noGrp="1"/>
          </p:cNvSpPr>
          <p:nvPr>
            <p:ph type="sldNum" sz="quarter" idx="12"/>
          </p:nvPr>
        </p:nvSpPr>
        <p:spPr/>
        <p:txBody>
          <a:bodyPr/>
          <a:lstStyle/>
          <a:p>
            <a:fld id="{6E2D2B3B-882E-40F3-A32F-6DD516915044}" type="slidenum">
              <a:rPr lang="en-US" smtClean="0"/>
              <a:pPr/>
              <a:t>8</a:t>
            </a:fld>
            <a:endParaRPr lang="en-US" dirty="0"/>
          </a:p>
        </p:txBody>
      </p:sp>
    </p:spTree>
    <p:extLst>
      <p:ext uri="{BB962C8B-B14F-4D97-AF65-F5344CB8AC3E}">
        <p14:creationId xmlns:p14="http://schemas.microsoft.com/office/powerpoint/2010/main" val="70337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FB946D7-1CA4-446E-8795-007CACFDE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9144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192416F2-BC84-4D7C-80C6-6296C10C3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596503" y="981075"/>
            <a:ext cx="7950994" cy="4552949"/>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AE2B828-8DD3-78BF-66DB-8704763A4A92}"/>
              </a:ext>
            </a:extLst>
          </p:cNvPr>
          <p:cNvSpPr>
            <a:spLocks noGrp="1"/>
          </p:cNvSpPr>
          <p:nvPr>
            <p:ph type="title"/>
          </p:nvPr>
        </p:nvSpPr>
        <p:spPr>
          <a:xfrm>
            <a:off x="1152822" y="1428750"/>
            <a:ext cx="6838356" cy="2105026"/>
          </a:xfrm>
        </p:spPr>
        <p:txBody>
          <a:bodyPr vert="horz" lIns="91440" tIns="45720" rIns="91440" bIns="45720" rtlCol="0" anchor="b">
            <a:normAutofit/>
          </a:bodyPr>
          <a:lstStyle/>
          <a:p>
            <a:pPr algn="ctr" defTabSz="914400"/>
            <a:r>
              <a:rPr lang="en-US" b="0" i="0" u="none" strike="noStrike" kern="1200">
                <a:solidFill>
                  <a:schemeClr val="tx1"/>
                </a:solidFill>
                <a:effectLst/>
                <a:latin typeface="+mj-lt"/>
                <a:ea typeface="+mj-ea"/>
                <a:cs typeface="+mj-cs"/>
              </a:rPr>
              <a:t>May 24, 2022 attack at Robb Elementary School in Uvalde, Texas in which a gunman killed 19 students and two teachers</a:t>
            </a:r>
            <a:endParaRPr lang="en-US" kern="1200">
              <a:solidFill>
                <a:schemeClr val="tx1"/>
              </a:solidFill>
              <a:latin typeface="+mj-lt"/>
              <a:ea typeface="+mj-ea"/>
              <a:cs typeface="+mj-cs"/>
            </a:endParaRPr>
          </a:p>
        </p:txBody>
      </p:sp>
      <p:cxnSp>
        <p:nvCxnSpPr>
          <p:cNvPr id="12" name="Straight Connector 11">
            <a:extLst>
              <a:ext uri="{FF2B5EF4-FFF2-40B4-BE49-F238E27FC236}">
                <a16:creationId xmlns:a16="http://schemas.microsoft.com/office/drawing/2014/main" id="{2330623A-AB89-4E04-AC9A-2BAFBF85AE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514600" y="3771366"/>
            <a:ext cx="4114800"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55B8EAE4-CA0A-4188-1696-91AACCC4F575}"/>
              </a:ext>
            </a:extLst>
          </p:cNvPr>
          <p:cNvSpPr>
            <a:spLocks noGrp="1"/>
          </p:cNvSpPr>
          <p:nvPr>
            <p:ph type="sldNum" sz="quarter" idx="12"/>
          </p:nvPr>
        </p:nvSpPr>
        <p:spPr>
          <a:xfrm>
            <a:off x="6457950" y="6159710"/>
            <a:ext cx="2057400" cy="365125"/>
          </a:xfrm>
        </p:spPr>
        <p:txBody>
          <a:bodyPr vert="horz" lIns="91440" tIns="45720" rIns="91440" bIns="45720" rtlCol="0" anchor="ctr">
            <a:normAutofit/>
          </a:bodyPr>
          <a:lstStyle/>
          <a:p>
            <a:pPr>
              <a:spcAft>
                <a:spcPts val="600"/>
              </a:spcAft>
            </a:pPr>
            <a:fld id="{6E2D2B3B-882E-40F3-A32F-6DD516915044}" type="slidenum">
              <a:rPr lang="en-US" sz="1000">
                <a:solidFill>
                  <a:schemeClr val="bg1"/>
                </a:solidFill>
              </a:rPr>
              <a:pPr>
                <a:spcAft>
                  <a:spcPts val="600"/>
                </a:spcAft>
              </a:pPr>
              <a:t>9</a:t>
            </a:fld>
            <a:endParaRPr lang="en-US" sz="1000">
              <a:solidFill>
                <a:schemeClr val="bg1"/>
              </a:solidFill>
            </a:endParaRPr>
          </a:p>
        </p:txBody>
      </p:sp>
    </p:spTree>
    <p:extLst>
      <p:ext uri="{BB962C8B-B14F-4D97-AF65-F5344CB8AC3E}">
        <p14:creationId xmlns:p14="http://schemas.microsoft.com/office/powerpoint/2010/main" val="2867565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2193</TotalTime>
  <Words>3543</Words>
  <Application>Microsoft Macintosh PowerPoint</Application>
  <PresentationFormat>On-screen Show (4:3)</PresentationFormat>
  <Paragraphs>353</Paragraphs>
  <Slides>39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Calibri Light</vt:lpstr>
      <vt:lpstr>Georgia</vt:lpstr>
      <vt:lpstr>Office Theme</vt:lpstr>
      <vt:lpstr>School Security</vt:lpstr>
      <vt:lpstr>Presentation Overview…</vt:lpstr>
      <vt:lpstr>Arming Teachers in Mississippi: 02/09/2023</vt:lpstr>
      <vt:lpstr>Mississippi School Safety Act of 2019</vt:lpstr>
      <vt:lpstr>What is Common in All Active Shooter Events?</vt:lpstr>
      <vt:lpstr>Active Shooter(AS) Response…</vt:lpstr>
      <vt:lpstr>School Shooting Trends…</vt:lpstr>
      <vt:lpstr>Just Two Events in 2018:  (Parkland-17/17; Santa Fe-10/13) Had The Combined Grim Statistics of 27 Dead and 30 Wounded.  </vt:lpstr>
      <vt:lpstr>May 24, 2022 attack at Robb Elementary School in Uvalde, Texas in which a gunman killed 19 students and two teachers</vt:lpstr>
      <vt:lpstr>Where, How &amp; When Did The Assaults Occur?</vt:lpstr>
      <vt:lpstr>Why Have Active Shooter Drills?</vt:lpstr>
      <vt:lpstr>4 Types of Emergency Action Drills</vt:lpstr>
      <vt:lpstr>Typical Walkthrough Drill</vt:lpstr>
      <vt:lpstr>Tabletop Exercise (TTX) Development</vt:lpstr>
      <vt:lpstr>Functional Exercise</vt:lpstr>
      <vt:lpstr>Full-Scale Exercise: CPSD</vt:lpstr>
      <vt:lpstr>The Benefits of a Well-Designed Exercise</vt:lpstr>
      <vt:lpstr>The Most Important Reason For Having A Plan Of Action?</vt:lpstr>
      <vt:lpstr>Post Event Lawsuits: Who Could Be Sued?</vt:lpstr>
      <vt:lpstr>What Are The Costs?</vt:lpstr>
      <vt:lpstr>How Much Did It Cost To “Recover”?</vt:lpstr>
      <vt:lpstr>Some Legal Theories Behind Post Event Lawsuits</vt:lpstr>
      <vt:lpstr>A Few Items Lawyers Might Look For… Even If You Have A Good Plan!</vt:lpstr>
      <vt:lpstr>Some Steps To Avoid The Carnage</vt:lpstr>
      <vt:lpstr>Establish A Threat Assessment Team (TAT)!</vt:lpstr>
      <vt:lpstr>TAT Focus: Behavioral Intervention: Identifying And Acting On Identified Violent Tendencies. (Natalie Delgadillo; With shootings on the rise, schools turn to active shooter insurance; June 2018; governing.com)</vt:lpstr>
      <vt:lpstr>What Constitutes An Effective TAT?</vt:lpstr>
      <vt:lpstr>TAT: Pay Attention To The AS Warning Signs…</vt:lpstr>
      <vt:lpstr>TAT: 9 Critical Warning Signs of Possible AS  Violence </vt:lpstr>
      <vt:lpstr>02/2023: Michigan State University Shooter</vt:lpstr>
      <vt:lpstr>Since COVID Began:</vt:lpstr>
      <vt:lpstr>Back To Litigation </vt:lpstr>
      <vt:lpstr>Physical School Upgrades To Consider</vt:lpstr>
      <vt:lpstr>More Security Enhancements…</vt:lpstr>
      <vt:lpstr>USSS: Other Prevention Steps</vt:lpstr>
      <vt:lpstr>Civilian Response To Active Shooter Event: CRASE </vt:lpstr>
      <vt:lpstr>What is the FREE Civilian Response To Active Shooter Event (CRASE)?</vt:lpstr>
      <vt:lpstr>Some Final Considerations</vt:lpstr>
      <vt:lpstr>Leadership is solving problems. The day soldiers stop bringing you their problems is the day you have stopped leading them. They have either lost confidence that you can help or concluded you do not care. Either case is a failure of leadership.   Colin Powell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Have You Done Since June?</dc:title>
  <dc:creator>Clinton Public Schools Clinton Public Schools</dc:creator>
  <cp:lastModifiedBy>Jeff Franks</cp:lastModifiedBy>
  <cp:revision>282</cp:revision>
  <cp:lastPrinted>2021-02-07T21:32:06Z</cp:lastPrinted>
  <dcterms:created xsi:type="dcterms:W3CDTF">2018-11-20T22:13:03Z</dcterms:created>
  <dcterms:modified xsi:type="dcterms:W3CDTF">2023-02-16T19:05:38Z</dcterms:modified>
</cp:coreProperties>
</file>